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Lst>
  <p:notesMasterIdLst>
    <p:notesMasterId r:id="rId27"/>
  </p:notesMasterIdLst>
  <p:handoutMasterIdLst>
    <p:handoutMasterId r:id="rId28"/>
  </p:handoutMasterIdLst>
  <p:sldIdLst>
    <p:sldId id="256" r:id="rId5"/>
    <p:sldId id="298" r:id="rId6"/>
    <p:sldId id="287" r:id="rId7"/>
    <p:sldId id="294" r:id="rId8"/>
    <p:sldId id="276" r:id="rId9"/>
    <p:sldId id="286" r:id="rId10"/>
    <p:sldId id="288" r:id="rId11"/>
    <p:sldId id="290" r:id="rId12"/>
    <p:sldId id="291" r:id="rId13"/>
    <p:sldId id="292" r:id="rId14"/>
    <p:sldId id="295" r:id="rId15"/>
    <p:sldId id="296" r:id="rId16"/>
    <p:sldId id="297" r:id="rId17"/>
    <p:sldId id="258" r:id="rId18"/>
    <p:sldId id="280" r:id="rId19"/>
    <p:sldId id="272" r:id="rId20"/>
    <p:sldId id="274" r:id="rId21"/>
    <p:sldId id="284" r:id="rId22"/>
    <p:sldId id="273" r:id="rId23"/>
    <p:sldId id="268" r:id="rId24"/>
    <p:sldId id="283" r:id="rId25"/>
    <p:sldId id="299"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73CDCD"/>
    <a:srgbClr val="4CCED1"/>
    <a:srgbClr val="268F92"/>
    <a:srgbClr val="DD7500"/>
    <a:srgbClr val="9663C4"/>
    <a:srgbClr val="7FBA00"/>
    <a:srgbClr val="A6CA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303956-09CB-4F92-BC68-CAE7E2495C1F}" v="53" dt="2023-06-29T03:42:09.0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79137" autoAdjust="0"/>
  </p:normalViewPr>
  <p:slideViewPr>
    <p:cSldViewPr>
      <p:cViewPr varScale="1">
        <p:scale>
          <a:sx n="119" d="100"/>
          <a:sy n="119" d="100"/>
        </p:scale>
        <p:origin x="972" y="96"/>
      </p:cViewPr>
      <p:guideLst>
        <p:guide orient="horz" pos="1620"/>
        <p:guide pos="2880"/>
      </p:guideLst>
    </p:cSldViewPr>
  </p:slideViewPr>
  <p:outlineViewPr>
    <p:cViewPr>
      <p:scale>
        <a:sx n="33" d="100"/>
        <a:sy n="33" d="100"/>
      </p:scale>
      <p:origin x="0" y="342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010"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190B74-F9EE-41F3-9217-FBB068E0E8DE}" type="datetimeFigureOut">
              <a:rPr lang="en-US" smtClean="0"/>
              <a:t>06/28/2023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1D7975-2578-40C8-8C49-34B846D57EF9}" type="slidenum">
              <a:rPr lang="en-US" smtClean="0"/>
              <a:t>‹#›</a:t>
            </a:fld>
            <a:endParaRPr lang="en-US"/>
          </a:p>
        </p:txBody>
      </p:sp>
    </p:spTree>
    <p:extLst>
      <p:ext uri="{BB962C8B-B14F-4D97-AF65-F5344CB8AC3E}">
        <p14:creationId xmlns:p14="http://schemas.microsoft.com/office/powerpoint/2010/main" val="2563414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9EF7C-2011-4EB3-B03F-4B03D19DC92D}" type="datetimeFigureOut">
              <a:rPr lang="en-US" smtClean="0"/>
              <a:pPr/>
              <a:t>06/28/2023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1EEF0-8A2B-4B5A-90CB-9A59B02D1E16}" type="slidenum">
              <a:rPr lang="en-US" smtClean="0"/>
              <a:pPr/>
              <a:t>‹#›</a:t>
            </a:fld>
            <a:endParaRPr lang="en-US"/>
          </a:p>
        </p:txBody>
      </p:sp>
    </p:spTree>
    <p:extLst>
      <p:ext uri="{BB962C8B-B14F-4D97-AF65-F5344CB8AC3E}">
        <p14:creationId xmlns:p14="http://schemas.microsoft.com/office/powerpoint/2010/main" val="347275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you have clients looking for a death benefit to protect their family’s financial well-being, as well as a way to build cash value that can be used to supplement their retirement income or for other needs, then an Income Advantage indexed universal life insurance may be the solution they are looking for. In the next few minutes, we will cover the selling points of Income Advantage IUL and you will see how this product design can take a life insurance policy and make it go full throttle.</a:t>
            </a:r>
            <a:r>
              <a:rPr lang="en-US" dirty="0"/>
              <a:t> </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a:t>
            </a:fld>
            <a:endParaRPr lang="en-US"/>
          </a:p>
        </p:txBody>
      </p:sp>
    </p:spTree>
    <p:extLst>
      <p:ext uri="{BB962C8B-B14F-4D97-AF65-F5344CB8AC3E}">
        <p14:creationId xmlns:p14="http://schemas.microsoft.com/office/powerpoint/2010/main" val="689325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calculate this</a:t>
            </a:r>
            <a:r>
              <a:rPr lang="en-US" baseline="0" dirty="0"/>
              <a:t> policy’s future values at a hypothetical rate of 6.5%, we are looking at a projected cash value of $315,04.5 at age 65; and a death benefit of $468,420 at age 65</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10</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that point, we switch</a:t>
            </a:r>
            <a:r>
              <a:rPr lang="en-US" baseline="0" dirty="0"/>
              <a:t> from death benefit option 2 to option 1 and solve for 20 years of distributions. This results in an income-tax free distribution of $27,343 per year through age 85.</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11</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add up the cumulative premiums paid over</a:t>
            </a:r>
            <a:r>
              <a:rPr lang="en-US" baseline="0" dirty="0"/>
              <a:t> the 25 years, the client has contributed $150,000 and when you calculate the projected distributions over the 20 years, the cumulative distributions would equal $546,860. That’s $396,860 more in distributions than the client paid in contributions. Plus, the client had death benefit protection during that timeframe.</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12</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So, how does the policy have the potential to achieve</a:t>
            </a:r>
            <a:r>
              <a:rPr lang="en-US" baseline="0" dirty="0"/>
              <a:t> this growth? </a:t>
            </a:r>
            <a:r>
              <a:rPr lang="en-US" dirty="0"/>
              <a:t>Our Income Advantage IUL uses a simple, straightforward</a:t>
            </a:r>
            <a:r>
              <a:rPr lang="en-US" baseline="0" dirty="0"/>
              <a:t> design. The index interest credited to the policy is based on the performance of the S&amp;P 500 Index and uses an annual point-to-point crediting method. Instead of investing in fancy crediting strategies and multiple index options, we use the strategy that is one of the most straightforward for you to explain to your clients.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By basing the performance on the S&amp;P 5000 Index, the client gets greater growth potential than a traditional fixed UL. In addition to upside potential, the interest rate is also protected by a downside floor. This means is that even if the S&amp;P 500 goes down, your client’s index interest credits will never be less than 0%. </a:t>
            </a:r>
          </a:p>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13</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When choosing a crediting strategy, Income Advantage offers three participation and cap rate options plus a fixed interest account that functions like a typical UL. Policyholders can allocate their account values and future premiums across any of these options. Here are the participation rate and cap options for each of the three available index interest crediting strategies on Income Advantage IUL.</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14</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looking at the accumulation values, when selecting an IUL, it’s also important to look at the loan provisions since they could significantly impact the policy’s performance – and the income potential – once the client starts taking distributions.</a:t>
            </a:r>
          </a:p>
          <a:p>
            <a:endParaRPr lang="en-US" dirty="0"/>
          </a:p>
          <a:p>
            <a:r>
              <a:rPr lang="en-US" dirty="0"/>
              <a:t>With United of Omaha’s Income Advantage IUL, we offer</a:t>
            </a:r>
            <a:r>
              <a:rPr lang="en-US" baseline="0" dirty="0"/>
              <a:t> </a:t>
            </a:r>
            <a:r>
              <a:rPr lang="en-US" dirty="0"/>
              <a:t>two types of loans,</a:t>
            </a:r>
            <a:r>
              <a:rPr lang="en-US" baseline="0" dirty="0"/>
              <a:t> s</a:t>
            </a:r>
            <a:r>
              <a:rPr lang="en-US" dirty="0"/>
              <a:t>tandard</a:t>
            </a:r>
            <a:r>
              <a:rPr lang="en-US" baseline="0" dirty="0"/>
              <a:t> fixed policy loans and i</a:t>
            </a:r>
            <a:r>
              <a:rPr lang="en-US" dirty="0"/>
              <a:t>ndex loans. Currently, our Income Advantage IUL has an index loan</a:t>
            </a:r>
          </a:p>
          <a:p>
            <a:r>
              <a:rPr lang="en-US" dirty="0"/>
              <a:t>charge of 4 percent – one of the lowest charges on index loans in the industry. And, to help put your clients’ minds at ease, we also guarantee the highest rate we can ever charge on index loans will never exceed 6 percent.</a:t>
            </a:r>
          </a:p>
          <a:p>
            <a:endParaRPr lang="en-US" dirty="0"/>
          </a:p>
          <a:p>
            <a:r>
              <a:rPr lang="en-US" dirty="0"/>
              <a:t>Many companies don’t set a limit on the rate the company can charge. This allows them to set it as high as they would like, which can leave a client’s IUL policy susceptible to</a:t>
            </a:r>
          </a:p>
          <a:p>
            <a:r>
              <a:rPr lang="en-US" dirty="0"/>
              <a:t>additional risk.</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15</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illustration that helps show how index loans work on Income</a:t>
            </a:r>
            <a:r>
              <a:rPr lang="en-US" baseline="0" dirty="0"/>
              <a:t> Advantage IUL</a:t>
            </a:r>
            <a:r>
              <a:rPr lang="en-US" dirty="0"/>
              <a:t> – and demonstrates</a:t>
            </a:r>
            <a:r>
              <a:rPr lang="en-US" baseline="0" dirty="0"/>
              <a:t> t</a:t>
            </a:r>
            <a:r>
              <a:rPr lang="en-US" dirty="0"/>
              <a:t>he</a:t>
            </a:r>
            <a:r>
              <a:rPr lang="en-US" baseline="0" dirty="0"/>
              <a:t> potential benefit of an index loan. With an index loan, the insurance company typically credits the loan amount with the same interest rate being credited on the non-loaned policy values. This crediting rate is based on the performance of the product’s underlying index. The company also charges a declared interest rate on the loaned amount. If the interest rate credited to the policy is higher than the rate the company is charging, the client can actually have a gain on their loaned amount.</a:t>
            </a:r>
          </a:p>
          <a:p>
            <a:endParaRPr lang="en-US" baseline="0" dirty="0"/>
          </a:p>
          <a:p>
            <a:r>
              <a:rPr lang="en-US" baseline="0" dirty="0"/>
              <a:t>In this illustration, we show the net gain or net cost of an index loan that has a charge of 4 percent assuming four different hypothetical indexed interest crediting scenarios. As long as their policy earns at least 4 percent, the client will have a gain on their loaned amount.</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16</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you might wonder what happens if your client’s policy doesn’t perform as well as the</a:t>
            </a:r>
            <a:r>
              <a:rPr lang="en-US" baseline="0" dirty="0"/>
              <a:t> client hopes that it does</a:t>
            </a:r>
            <a:r>
              <a:rPr lang="en-US" dirty="0"/>
              <a:t>. This is where</a:t>
            </a:r>
            <a:r>
              <a:rPr lang="en-US" baseline="0" dirty="0"/>
              <a:t> United of Omaha’s Guaranteed Refund Option Rider comes in. Income Advantage is the only IUL in the market that offers this feature. This rider provides an additional layer of protection – especially in an unpredictable market. Should the index not experience positive growth, the </a:t>
            </a:r>
            <a:r>
              <a:rPr lang="en-US" baseline="0" dirty="0" err="1"/>
              <a:t>policyowner</a:t>
            </a:r>
            <a:r>
              <a:rPr lang="en-US" baseline="0" dirty="0"/>
              <a:t> has the option to surrender their policy during one of the seven 60-day windows and their paid premiums back – up to 50 percent at the end of year 15 and up to 100 percent at the end of years 20, 21, 22, 23, 24 and 25. No questions asked!</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17</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selling</a:t>
            </a:r>
            <a:r>
              <a:rPr lang="en-US" baseline="0" dirty="0"/>
              <a:t> point of </a:t>
            </a:r>
            <a:r>
              <a:rPr lang="en-US" dirty="0"/>
              <a:t>Income Advantage IUL is its</a:t>
            </a:r>
            <a:r>
              <a:rPr lang="en-US" baseline="0" dirty="0"/>
              <a:t> built-in Accelerated Death Benefit Riders for Terminal and Chronic Illness. These riders are available at no additional charge and are included with no additional underwriting. These riders give the policyholder early access to a portion of the death benefit. This can help cover long-term care costs, medical bills, or other expenses should the insured become ill.</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18</a:t>
            </a:fld>
            <a:endParaRPr lang="en-US"/>
          </a:p>
        </p:txBody>
      </p:sp>
    </p:spTree>
    <p:extLst>
      <p:ext uri="{BB962C8B-B14F-4D97-AF65-F5344CB8AC3E}">
        <p14:creationId xmlns:p14="http://schemas.microsoft.com/office/powerpoint/2010/main" val="1434526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You get all of this from a company that is strong, stable and secure. We have consistently earned high marks from rating agencies such as A.M. Best, Moody’s Investors Service and Standard &amp; Poor’s.</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19</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first,</a:t>
            </a:r>
            <a:r>
              <a:rPr lang="en-US" baseline="0" dirty="0"/>
              <a:t> what is an IUL? An IUL is a life insurance policy that provides death benefit protection, but it also has the potential for cash value growth based on the performance of a market index. You can learn more about the basics of how an IUL works by watching the Mechanics of Indexed Universal Life Insurance presentation on our training site, discoveriul.com.</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2</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a:t>
            </a:r>
            <a:r>
              <a:rPr lang="en-US" baseline="0" dirty="0"/>
              <a:t> comes to helping your clients get the protection they need today along with strong cash accumulation potential that may be turned into an income stream in the future, consider using Income Advantage IUL. </a:t>
            </a:r>
          </a:p>
          <a:p>
            <a:endParaRPr lang="en-US" baseline="0" dirty="0"/>
          </a:p>
          <a:p>
            <a:r>
              <a:rPr lang="en-US" baseline="0" dirty="0"/>
              <a:t>For more information on how indexed universal life insurance works, visit our IUL training site, discoveriul.com.</a:t>
            </a:r>
          </a:p>
          <a:p>
            <a:endParaRPr lang="en-US" dirty="0"/>
          </a:p>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20</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21</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22</a:t>
            </a:fld>
            <a:endParaRPr lang="en-US"/>
          </a:p>
        </p:txBody>
      </p:sp>
    </p:spTree>
    <p:extLst>
      <p:ext uri="{BB962C8B-B14F-4D97-AF65-F5344CB8AC3E}">
        <p14:creationId xmlns:p14="http://schemas.microsoft.com/office/powerpoint/2010/main" val="97643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that brief high-level description of an IUL policy,</a:t>
            </a:r>
            <a:r>
              <a:rPr lang="en-US" baseline="0" dirty="0"/>
              <a:t> it’s logical for the target client profile to be someone who has a death benefit protection need. When it comes to Income Advantage’s growth potential, this client is typically going to be someone who is looking for accumulation that can be used down the road to help supplement a child’s college savings, to help supplement their own retirement income, or looking for available cash for other emergencies that may arise in the future.</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3</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ideal client for an accumulation-focused IUL product is between 35 and 55 years</a:t>
            </a:r>
            <a:r>
              <a:rPr lang="en-US" baseline="0" dirty="0"/>
              <a:t> old. That typically allows the client to have at least 15 years before they need to start taking distributions from their policy. This time frame gives the policy time for potential growth and it also gets the policy past the initial 14-year surrender charge period. Many clients who are contributing to an accumulation-focused IUL policy are those who have maxed out their other employer-sponsored retirement savings vehicles and are looking for additional tax-favored ways to save for their retirement.</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4</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a client purchases an IUL policy, t</a:t>
            </a:r>
            <a:r>
              <a:rPr lang="en-US" dirty="0"/>
              <a:t>he client pays their premium and part of it goes to paying</a:t>
            </a:r>
            <a:r>
              <a:rPr lang="en-US" baseline="0" dirty="0"/>
              <a:t> for the death benefit and policy costs; and, the other part goes toward building a cash value. The more the client contributes, the more growth potential the policy has. </a:t>
            </a:r>
          </a:p>
          <a:p>
            <a:endParaRPr lang="en-US" baseline="0" dirty="0"/>
          </a:p>
          <a:p>
            <a:r>
              <a:rPr lang="en-US" baseline="0" dirty="0"/>
              <a:t>Typically, on an accumulation-focused IUL, the client’s premium is determined based on what the client can afford to contribute.</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5</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know the premium</a:t>
            </a:r>
            <a:r>
              <a:rPr lang="en-US" baseline="0" dirty="0"/>
              <a:t> the client is able to contribute, you will typically specify that as the premium amount in </a:t>
            </a:r>
            <a:r>
              <a:rPr lang="en-US" baseline="0" dirty="0" err="1"/>
              <a:t>Winflex</a:t>
            </a:r>
            <a:r>
              <a:rPr lang="en-US" baseline="0" dirty="0"/>
              <a:t> and you will run a max funded premium solve. You will also typically illustrate these cases using death benefit option 2, which means the policy has an increasing death benefit. Doing this allows the most premium to go towards building the cash value while also ensuring that the policy does not become a modified endowment contract and lose its tax-favored benefits.</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6</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one</a:t>
            </a:r>
            <a:r>
              <a:rPr lang="en-US" baseline="0" dirty="0"/>
              <a:t> of the client’s goals will be future income potential, y</a:t>
            </a:r>
            <a:r>
              <a:rPr lang="en-US" dirty="0"/>
              <a:t>ou will also</a:t>
            </a:r>
            <a:r>
              <a:rPr lang="en-US" baseline="0" dirty="0"/>
              <a:t> typically want illustrate a distribution scenario. This will generally be illustrated as either all index loans or by taking withdrawals to basis, then loans. Once you start illustrating distributions, you will also generally want to make sure the client stops making premium payments and switches from Death Benefit Option 2 to a level Death Benefit Option 1. Doing this will help the client minimize their future cost of insurance charges.</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7</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a:t>
            </a:r>
            <a:r>
              <a:rPr lang="en-US" baseline="0" dirty="0"/>
              <a:t> the illustration can be customized for your client’s unique needs, IUL illustrations generally show distributions being taken for 20 to 25 years. For example, you might want to show what the projected distributions may be if the client started taking distributions from age 65-85 to supplement their retirement income. When you solve for distributions, you will want to keep in mind that the policy should not lapse. If the policy lapses, the client could have a substantial tax liability. </a:t>
            </a:r>
          </a:p>
          <a:p>
            <a:endParaRPr lang="en-US" baseline="0" dirty="0"/>
          </a:p>
          <a:p>
            <a:r>
              <a:rPr lang="en-US" baseline="0" dirty="0"/>
              <a:t>There is a feature that is designed to help prevent a policy from lapsing. It is called the </a:t>
            </a:r>
            <a:r>
              <a:rPr lang="en-US" baseline="0" dirty="0" err="1"/>
              <a:t>LapseGuard</a:t>
            </a:r>
            <a:r>
              <a:rPr lang="en-US" baseline="0" dirty="0"/>
              <a:t> rider and it is automatically included with all policies with issue ages less than 76.</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8</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a case study that puts actual numbers to the funding and distribution</a:t>
            </a:r>
            <a:r>
              <a:rPr lang="en-US" baseline="0" dirty="0"/>
              <a:t> scenario that we just discussed</a:t>
            </a:r>
            <a:r>
              <a:rPr lang="en-US" dirty="0"/>
              <a:t>. Let’s look at Andrew.</a:t>
            </a:r>
          </a:p>
          <a:p>
            <a:endParaRPr lang="en-US" dirty="0"/>
          </a:p>
          <a:p>
            <a:r>
              <a:rPr lang="en-US" dirty="0"/>
              <a:t>Andrew is a male, age 40 in good health.</a:t>
            </a:r>
            <a:r>
              <a:rPr lang="en-US" baseline="0" dirty="0"/>
              <a:t> He currently contributes the maximum amount to his employer-sponsored plan, but he’s looking for additional ways to accumulate growth that he can use to supplement his retirement income. He has an additional $500 per month that he would like to put towards his IUL policy. This requires him to have a minimum face amount of $153,375.</a:t>
            </a:r>
          </a:p>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9</a:t>
            </a:fld>
            <a:endParaRPr lang="en-US"/>
          </a:p>
        </p:txBody>
      </p:sp>
    </p:spTree>
    <p:extLst>
      <p:ext uri="{BB962C8B-B14F-4D97-AF65-F5344CB8AC3E}">
        <p14:creationId xmlns:p14="http://schemas.microsoft.com/office/powerpoint/2010/main" val="2736671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8"/>
            <a:ext cx="8453436" cy="3899764"/>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181941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12" name="Text Placeholder 10"/>
          <p:cNvSpPr>
            <a:spLocks noGrp="1"/>
          </p:cNvSpPr>
          <p:nvPr>
            <p:ph type="body" sz="quarter" idx="13"/>
          </p:nvPr>
        </p:nvSpPr>
        <p:spPr>
          <a:xfrm>
            <a:off x="339726" y="240130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7" name="TextBox 6">
            <a:extLst>
              <a:ext uri="{FF2B5EF4-FFF2-40B4-BE49-F238E27FC236}">
                <a16:creationId xmlns:a16="http://schemas.microsoft.com/office/drawing/2014/main" id="{F2965599-4871-4731-89C6-6BC1FC4D6C8D}"/>
              </a:ext>
            </a:extLst>
          </p:cNvPr>
          <p:cNvSpPr txBox="1"/>
          <p:nvPr userDrawn="1"/>
        </p:nvSpPr>
        <p:spPr>
          <a:xfrm>
            <a:off x="310142" y="4462148"/>
            <a:ext cx="2072322" cy="369332"/>
          </a:xfrm>
          <a:prstGeom prst="rect">
            <a:avLst/>
          </a:prstGeom>
          <a:noFill/>
        </p:spPr>
        <p:txBody>
          <a:bodyPr wrap="square" rtlCol="0">
            <a:spAutoFit/>
          </a:bodyPr>
          <a:lstStyle/>
          <a:p>
            <a:r>
              <a:rPr lang="en-US" sz="900" dirty="0">
                <a:solidFill>
                  <a:schemeClr val="bg1">
                    <a:lumMod val="50000"/>
                  </a:schemeClr>
                </a:solidFill>
              </a:rPr>
              <a:t>For producer use only. </a:t>
            </a:r>
            <a:br>
              <a:rPr lang="en-US" sz="900" dirty="0">
                <a:solidFill>
                  <a:schemeClr val="bg1">
                    <a:lumMod val="50000"/>
                  </a:schemeClr>
                </a:solidFill>
              </a:rPr>
            </a:br>
            <a:r>
              <a:rPr lang="en-US" sz="900" dirty="0">
                <a:solidFill>
                  <a:schemeClr val="bg1">
                    <a:lumMod val="50000"/>
                  </a:schemeClr>
                </a:solidFill>
              </a:rPr>
              <a:t>Not for use with the general public.</a:t>
            </a:r>
          </a:p>
        </p:txBody>
      </p:sp>
      <p:pic>
        <p:nvPicPr>
          <p:cNvPr id="8" name="Picture 4" descr="Logo&#10;&#10;Description automatically generated">
            <a:extLst>
              <a:ext uri="{FF2B5EF4-FFF2-40B4-BE49-F238E27FC236}">
                <a16:creationId xmlns:a16="http://schemas.microsoft.com/office/drawing/2014/main" id="{754B45E9-E684-41A5-9965-E42CA23D297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9577" y="4533453"/>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5476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Slide - Option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C6A3E7-EBF5-469A-A61E-8884396FB9FE}"/>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3" descr="A picture containing drawing&#10;&#10;Description automatically generated">
            <a:extLst>
              <a:ext uri="{FF2B5EF4-FFF2-40B4-BE49-F238E27FC236}">
                <a16:creationId xmlns:a16="http://schemas.microsoft.com/office/drawing/2014/main" id="{F0F475A1-D205-4A93-BAAF-79D695E38DC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06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 Option 2">
    <p:spTree>
      <p:nvGrpSpPr>
        <p:cNvPr id="1" name=""/>
        <p:cNvGrpSpPr/>
        <p:nvPr/>
      </p:nvGrpSpPr>
      <p:grpSpPr>
        <a:xfrm>
          <a:off x="0" y="0"/>
          <a:ext cx="0" cy="0"/>
          <a:chOff x="0" y="0"/>
          <a:chExt cx="0" cy="0"/>
        </a:xfrm>
      </p:grpSpPr>
      <p:pic>
        <p:nvPicPr>
          <p:cNvPr id="3" name="Picture 4" descr="Logo&#10;&#10;Description automatically generated">
            <a:extLst>
              <a:ext uri="{FF2B5EF4-FFF2-40B4-BE49-F238E27FC236}">
                <a16:creationId xmlns:a16="http://schemas.microsoft.com/office/drawing/2014/main" id="{543FA4C9-ACC0-42A4-857E-DF599F239DC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9343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 Quot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457" y="371958"/>
            <a:ext cx="8369085" cy="4384083"/>
          </a:xfrm>
        </p:spPr>
        <p:txBody>
          <a:bodyPr/>
          <a:lstStyle>
            <a:lvl1pPr algn="ctr">
              <a:defRPr sz="3200">
                <a:solidFill>
                  <a:schemeClr val="bg1"/>
                </a:solidFill>
              </a:defRPr>
            </a:lvl1pPr>
          </a:lstStyle>
          <a:p>
            <a:r>
              <a:rPr lang="en-US" dirty="0"/>
              <a:t>Click to edit Master title style</a:t>
            </a:r>
          </a:p>
        </p:txBody>
      </p:sp>
      <p:pic>
        <p:nvPicPr>
          <p:cNvPr id="4" name="Picture 3" descr="A picture containing drawing&#10;&#10;Description automatically generated">
            <a:extLst>
              <a:ext uri="{FF2B5EF4-FFF2-40B4-BE49-F238E27FC236}">
                <a16:creationId xmlns:a16="http://schemas.microsoft.com/office/drawing/2014/main" id="{3B58EF43-C02D-4E13-AF52-52236D5C208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04548" y="4629150"/>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78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Divider Slid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1738252" y="1627322"/>
            <a:ext cx="5667496" cy="953184"/>
          </a:xfrm>
          <a:noFill/>
        </p:spPr>
        <p:txBody>
          <a:bodyPr anchor="b"/>
          <a:lstStyle>
            <a:lvl1pPr marL="0" indent="0" algn="ctr">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12" name="Text Placeholder 10"/>
          <p:cNvSpPr>
            <a:spLocks noGrp="1"/>
          </p:cNvSpPr>
          <p:nvPr>
            <p:ph type="body" sz="quarter" idx="13"/>
          </p:nvPr>
        </p:nvSpPr>
        <p:spPr>
          <a:xfrm>
            <a:off x="1738252" y="2580505"/>
            <a:ext cx="5667496" cy="314182"/>
          </a:xfrm>
          <a:noFill/>
        </p:spPr>
        <p:txBody>
          <a:bodyPr/>
          <a:lstStyle>
            <a:lvl1pPr marL="0" indent="0" algn="ctr">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B5C23F30-2692-4113-9CDD-8A5D86D2BF5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04548" y="4629150"/>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91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Option">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7"/>
            <a:ext cx="8453436" cy="4478309"/>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209838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12" name="Text Placeholder 10"/>
          <p:cNvSpPr>
            <a:spLocks noGrp="1"/>
          </p:cNvSpPr>
          <p:nvPr>
            <p:ph type="body" sz="quarter" idx="13"/>
          </p:nvPr>
        </p:nvSpPr>
        <p:spPr>
          <a:xfrm>
            <a:off x="339726" y="268027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Tree>
    <p:extLst>
      <p:ext uri="{BB962C8B-B14F-4D97-AF65-F5344CB8AC3E}">
        <p14:creationId xmlns:p14="http://schemas.microsoft.com/office/powerpoint/2010/main" val="379698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B98981-7AF9-4356-B9C5-88B613CEBAEE}"/>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drawing&#10;&#10;Description automatically generated">
            <a:extLst>
              <a:ext uri="{FF2B5EF4-FFF2-40B4-BE49-F238E27FC236}">
                <a16:creationId xmlns:a16="http://schemas.microsoft.com/office/drawing/2014/main" id="{32466AD4-A06B-4897-A3F6-232C98F60B4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195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Logo&#10;&#10;Description automatically generated">
            <a:extLst>
              <a:ext uri="{FF2B5EF4-FFF2-40B4-BE49-F238E27FC236}">
                <a16:creationId xmlns:a16="http://schemas.microsoft.com/office/drawing/2014/main" id="{69B1427E-57B1-4B04-BCDF-73F7F5A248C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308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ontent Slide -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29F928-02FE-48E1-9037-B7DCC030D13F}"/>
              </a:ext>
            </a:extLst>
          </p:cNvPr>
          <p:cNvSpPr/>
          <p:nvPr userDrawn="1"/>
        </p:nvSpPr>
        <p:spPr>
          <a:xfrm>
            <a:off x="0" y="515938"/>
            <a:ext cx="4721225" cy="3679825"/>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F41C7C5D-A386-4D09-83B6-27B1F37A9DD6}"/>
              </a:ext>
            </a:extLst>
          </p:cNvPr>
          <p:cNvSpPr/>
          <p:nvPr userDrawn="1"/>
        </p:nvSpPr>
        <p:spPr>
          <a:xfrm>
            <a:off x="0" y="515938"/>
            <a:ext cx="73025" cy="3679825"/>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67554D1A-3BB6-4935-A270-FAFBF4011430}"/>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798164"/>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picture containing drawing&#10;&#10;Description automatically generated">
            <a:extLst>
              <a:ext uri="{FF2B5EF4-FFF2-40B4-BE49-F238E27FC236}">
                <a16:creationId xmlns:a16="http://schemas.microsoft.com/office/drawing/2014/main" id="{BF3788CA-3043-4176-8EB0-213382429CF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20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ntent Slide - Option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D15CBB-9075-449F-886E-C830AC95FF4D}"/>
              </a:ext>
            </a:extLst>
          </p:cNvPr>
          <p:cNvSpPr/>
          <p:nvPr userDrawn="1"/>
        </p:nvSpPr>
        <p:spPr>
          <a:xfrm>
            <a:off x="1" y="515938"/>
            <a:ext cx="79374" cy="3679825"/>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849D7F1F-8FF3-40F1-B3B7-9177E11879D6}"/>
              </a:ext>
            </a:extLst>
          </p:cNvPr>
          <p:cNvSpPr/>
          <p:nvPr userDrawn="1"/>
        </p:nvSpPr>
        <p:spPr>
          <a:xfrm>
            <a:off x="0" y="515938"/>
            <a:ext cx="73025" cy="3679825"/>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798164"/>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descr="Logo&#10;&#10;Description automatically generated">
            <a:extLst>
              <a:ext uri="{FF2B5EF4-FFF2-40B4-BE49-F238E27FC236}">
                <a16:creationId xmlns:a16="http://schemas.microsoft.com/office/drawing/2014/main" id="{4444C928-B67A-40CA-8F1C-C285A214AC4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215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 Option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4C8F2C-9BD6-4F38-A754-4841398C8B48}"/>
              </a:ext>
            </a:extLst>
          </p:cNvPr>
          <p:cNvSpPr/>
          <p:nvPr userDrawn="1"/>
        </p:nvSpPr>
        <p:spPr>
          <a:xfrm>
            <a:off x="0" y="0"/>
            <a:ext cx="4572000" cy="5143500"/>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2860BEA3-2615-437F-AC05-50BDF29AD24B}"/>
              </a:ext>
            </a:extLst>
          </p:cNvPr>
          <p:cNvSpPr/>
          <p:nvPr userDrawn="1"/>
        </p:nvSpPr>
        <p:spPr>
          <a:xfrm>
            <a:off x="4562475" y="0"/>
            <a:ext cx="46038" cy="5143500"/>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309966"/>
            <a:ext cx="3704095" cy="4448014"/>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523568"/>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descr="Logo&#10;&#10;Description automatically generated">
            <a:extLst>
              <a:ext uri="{FF2B5EF4-FFF2-40B4-BE49-F238E27FC236}">
                <a16:creationId xmlns:a16="http://schemas.microsoft.com/office/drawing/2014/main" id="{04B125EA-32EA-484F-B9E4-EFF4D7623C9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32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Slide - Option 6">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41E6DD-D3D9-449F-8CBD-2FBC482B359E}"/>
              </a:ext>
            </a:extLst>
          </p:cNvPr>
          <p:cNvSpPr/>
          <p:nvPr userDrawn="1"/>
        </p:nvSpPr>
        <p:spPr>
          <a:xfrm>
            <a:off x="0" y="0"/>
            <a:ext cx="4572000" cy="5143500"/>
          </a:xfrm>
          <a:prstGeom prst="rect">
            <a:avLst/>
          </a:prstGeom>
          <a:gradFill>
            <a:gsLst>
              <a:gs pos="0">
                <a:srgbClr val="1188BD"/>
              </a:gs>
              <a:gs pos="88000">
                <a:srgbClr val="016EB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309966"/>
            <a:ext cx="3704095" cy="4448014"/>
          </a:xfrm>
        </p:spPr>
        <p:txBody>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067946" y="309966"/>
            <a:ext cx="3611106" cy="4523568"/>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4" descr="Logo&#10;&#10;Description automatically generated">
            <a:extLst>
              <a:ext uri="{FF2B5EF4-FFF2-40B4-BE49-F238E27FC236}">
                <a16:creationId xmlns:a16="http://schemas.microsoft.com/office/drawing/2014/main" id="{11BCDAF1-A377-4BD3-8438-B81A6D10616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11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0B900A9-459D-494D-9681-117431C2525B}"/>
              </a:ext>
            </a:extLst>
          </p:cNvPr>
          <p:cNvSpPr>
            <a:spLocks noGrp="1"/>
          </p:cNvSpPr>
          <p:nvPr>
            <p:ph type="title"/>
          </p:nvPr>
        </p:nvSpPr>
        <p:spPr bwMode="auto">
          <a:xfrm>
            <a:off x="357188" y="296863"/>
            <a:ext cx="826611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DC5BE1E-9919-4E44-B4F1-6FBFF558474B}"/>
              </a:ext>
            </a:extLst>
          </p:cNvPr>
          <p:cNvSpPr>
            <a:spLocks noGrp="1"/>
          </p:cNvSpPr>
          <p:nvPr>
            <p:ph type="body" idx="1"/>
          </p:nvPr>
        </p:nvSpPr>
        <p:spPr bwMode="auto">
          <a:xfrm>
            <a:off x="357188" y="965200"/>
            <a:ext cx="826611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40434523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hdr="0" ftr="0" dt="0"/>
  <p:txStyles>
    <p:titleStyle>
      <a:lvl1pPr algn="l" defTabSz="684213" rtl="0" eaLnBrk="0" fontAlgn="base" hangingPunct="0">
        <a:lnSpc>
          <a:spcPct val="90000"/>
        </a:lnSpc>
        <a:spcBef>
          <a:spcPct val="0"/>
        </a:spcBef>
        <a:spcAft>
          <a:spcPct val="0"/>
        </a:spcAft>
        <a:defRPr sz="2400" kern="1200">
          <a:solidFill>
            <a:srgbClr val="0263A7"/>
          </a:solidFill>
          <a:latin typeface="+mj-lt"/>
          <a:ea typeface="+mj-ea"/>
          <a:cs typeface="+mj-cs"/>
        </a:defRPr>
      </a:lvl1pPr>
      <a:lvl2pPr algn="l" defTabSz="684213" rtl="0" eaLnBrk="0" fontAlgn="base" hangingPunct="0">
        <a:lnSpc>
          <a:spcPct val="90000"/>
        </a:lnSpc>
        <a:spcBef>
          <a:spcPct val="0"/>
        </a:spcBef>
        <a:spcAft>
          <a:spcPct val="0"/>
        </a:spcAft>
        <a:defRPr sz="2400">
          <a:solidFill>
            <a:srgbClr val="0263A7"/>
          </a:solidFill>
          <a:latin typeface="Arial" charset="0"/>
        </a:defRPr>
      </a:lvl2pPr>
      <a:lvl3pPr algn="l" defTabSz="684213" rtl="0" eaLnBrk="0" fontAlgn="base" hangingPunct="0">
        <a:lnSpc>
          <a:spcPct val="90000"/>
        </a:lnSpc>
        <a:spcBef>
          <a:spcPct val="0"/>
        </a:spcBef>
        <a:spcAft>
          <a:spcPct val="0"/>
        </a:spcAft>
        <a:defRPr sz="2400">
          <a:solidFill>
            <a:srgbClr val="0263A7"/>
          </a:solidFill>
          <a:latin typeface="Arial" charset="0"/>
        </a:defRPr>
      </a:lvl3pPr>
      <a:lvl4pPr algn="l" defTabSz="684213" rtl="0" eaLnBrk="0" fontAlgn="base" hangingPunct="0">
        <a:lnSpc>
          <a:spcPct val="90000"/>
        </a:lnSpc>
        <a:spcBef>
          <a:spcPct val="0"/>
        </a:spcBef>
        <a:spcAft>
          <a:spcPct val="0"/>
        </a:spcAft>
        <a:defRPr sz="2400">
          <a:solidFill>
            <a:srgbClr val="0263A7"/>
          </a:solidFill>
          <a:latin typeface="Arial" charset="0"/>
        </a:defRPr>
      </a:lvl4pPr>
      <a:lvl5pPr algn="l" defTabSz="684213" rtl="0" eaLnBrk="0" fontAlgn="base" hangingPunct="0">
        <a:lnSpc>
          <a:spcPct val="90000"/>
        </a:lnSpc>
        <a:spcBef>
          <a:spcPct val="0"/>
        </a:spcBef>
        <a:spcAft>
          <a:spcPct val="0"/>
        </a:spcAft>
        <a:defRPr sz="2400">
          <a:solidFill>
            <a:srgbClr val="0263A7"/>
          </a:solidFill>
          <a:latin typeface="Arial" charset="0"/>
        </a:defRPr>
      </a:lvl5pPr>
      <a:lvl6pPr marL="342900" algn="l" defTabSz="684610" rtl="0" fontAlgn="base">
        <a:lnSpc>
          <a:spcPct val="90000"/>
        </a:lnSpc>
        <a:spcBef>
          <a:spcPct val="0"/>
        </a:spcBef>
        <a:spcAft>
          <a:spcPct val="0"/>
        </a:spcAft>
        <a:defRPr sz="2400">
          <a:solidFill>
            <a:srgbClr val="0263A7"/>
          </a:solidFill>
          <a:latin typeface="Arial" charset="0"/>
        </a:defRPr>
      </a:lvl6pPr>
      <a:lvl7pPr marL="685800" algn="l" defTabSz="684610" rtl="0" fontAlgn="base">
        <a:lnSpc>
          <a:spcPct val="90000"/>
        </a:lnSpc>
        <a:spcBef>
          <a:spcPct val="0"/>
        </a:spcBef>
        <a:spcAft>
          <a:spcPct val="0"/>
        </a:spcAft>
        <a:defRPr sz="2400">
          <a:solidFill>
            <a:srgbClr val="0263A7"/>
          </a:solidFill>
          <a:latin typeface="Arial" charset="0"/>
        </a:defRPr>
      </a:lvl7pPr>
      <a:lvl8pPr marL="1028700" algn="l" defTabSz="684610" rtl="0" fontAlgn="base">
        <a:lnSpc>
          <a:spcPct val="90000"/>
        </a:lnSpc>
        <a:spcBef>
          <a:spcPct val="0"/>
        </a:spcBef>
        <a:spcAft>
          <a:spcPct val="0"/>
        </a:spcAft>
        <a:defRPr sz="2400">
          <a:solidFill>
            <a:srgbClr val="0263A7"/>
          </a:solidFill>
          <a:latin typeface="Arial" charset="0"/>
        </a:defRPr>
      </a:lvl8pPr>
      <a:lvl9pPr marL="1371600" algn="l" defTabSz="684610" rtl="0" fontAlgn="base">
        <a:lnSpc>
          <a:spcPct val="90000"/>
        </a:lnSpc>
        <a:spcBef>
          <a:spcPct val="0"/>
        </a:spcBef>
        <a:spcAft>
          <a:spcPct val="0"/>
        </a:spcAft>
        <a:defRPr sz="2400">
          <a:solidFill>
            <a:srgbClr val="0263A7"/>
          </a:solidFill>
          <a:latin typeface="Arial" charset="0"/>
        </a:defRPr>
      </a:lvl9pPr>
    </p:titleStyle>
    <p:bodyStyle>
      <a:lvl1pPr marL="169863" indent="-169863" algn="l" defTabSz="684213" rtl="0" eaLnBrk="0" fontAlgn="base" hangingPunct="0">
        <a:spcBef>
          <a:spcPts val="750"/>
        </a:spcBef>
        <a:spcAft>
          <a:spcPct val="0"/>
        </a:spcAft>
        <a:buFont typeface="Arial" panose="020B0604020202020204" pitchFamily="34" charset="0"/>
        <a:buChar char="•"/>
        <a:defRPr sz="2100" kern="1200">
          <a:solidFill>
            <a:srgbClr val="181717"/>
          </a:solidFill>
          <a:latin typeface="+mn-lt"/>
          <a:ea typeface="+mn-ea"/>
          <a:cs typeface="+mn-cs"/>
        </a:defRPr>
      </a:lvl1pPr>
      <a:lvl2pPr marL="512763" indent="-169863" algn="l" defTabSz="684213" rtl="0" eaLnBrk="0" fontAlgn="base" hangingPunct="0">
        <a:spcBef>
          <a:spcPts val="375"/>
        </a:spcBef>
        <a:spcAft>
          <a:spcPct val="0"/>
        </a:spcAft>
        <a:buFont typeface="Arial" panose="020B0604020202020204" pitchFamily="34" charset="0"/>
        <a:buChar char="•"/>
        <a:defRPr sz="1500" kern="1200">
          <a:solidFill>
            <a:srgbClr val="181717"/>
          </a:solidFill>
          <a:latin typeface="+mn-lt"/>
          <a:ea typeface="+mn-ea"/>
          <a:cs typeface="+mn-cs"/>
        </a:defRPr>
      </a:lvl2pPr>
      <a:lvl3pPr marL="855663" indent="-169863" algn="l" defTabSz="684213" rtl="0" eaLnBrk="0" fontAlgn="base" hangingPunct="0">
        <a:spcBef>
          <a:spcPts val="375"/>
        </a:spcBef>
        <a:spcAft>
          <a:spcPct val="0"/>
        </a:spcAft>
        <a:buFont typeface="Arial" panose="020B0604020202020204" pitchFamily="34" charset="0"/>
        <a:buChar char="•"/>
        <a:defRPr kern="1200">
          <a:solidFill>
            <a:srgbClr val="181717"/>
          </a:solidFill>
          <a:latin typeface="+mn-lt"/>
          <a:ea typeface="+mn-ea"/>
          <a:cs typeface="+mn-cs"/>
        </a:defRPr>
      </a:lvl3pPr>
      <a:lvl4pPr marL="1198563" indent="-169863" algn="l" defTabSz="684213"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4pPr>
      <a:lvl5pPr marL="1541463" indent="-169863" algn="l" defTabSz="684213"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group of people playing frisbee in a field&#10;&#10;Description automatically generated">
            <a:extLst>
              <a:ext uri="{FF2B5EF4-FFF2-40B4-BE49-F238E27FC236}">
                <a16:creationId xmlns:a16="http://schemas.microsoft.com/office/drawing/2014/main" id="{4D6BB523-C2CE-407E-AFFE-FD11FCB08D8D}"/>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a:stretch/>
        </p:blipFill>
        <p:spPr/>
      </p:pic>
      <p:sp>
        <p:nvSpPr>
          <p:cNvPr id="5" name="Rectangle 4">
            <a:extLst>
              <a:ext uri="{FF2B5EF4-FFF2-40B4-BE49-F238E27FC236}">
                <a16:creationId xmlns:a16="http://schemas.microsoft.com/office/drawing/2014/main" id="{E9A303D0-874B-42C7-B47A-961AC542981B}"/>
              </a:ext>
            </a:extLst>
          </p:cNvPr>
          <p:cNvSpPr/>
          <p:nvPr/>
        </p:nvSpPr>
        <p:spPr>
          <a:xfrm rot="16200000">
            <a:off x="882652" y="202405"/>
            <a:ext cx="2408238" cy="4173539"/>
          </a:xfrm>
          <a:prstGeom prst="rect">
            <a:avLst/>
          </a:prstGeom>
          <a:gradFill>
            <a:gsLst>
              <a:gs pos="0">
                <a:srgbClr val="0F84BB"/>
              </a:gs>
              <a:gs pos="100000">
                <a:srgbClr val="026EB9"/>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ext Placeholder 2">
            <a:extLst>
              <a:ext uri="{FF2B5EF4-FFF2-40B4-BE49-F238E27FC236}">
                <a16:creationId xmlns:a16="http://schemas.microsoft.com/office/drawing/2014/main" id="{4390F72D-803E-4D90-8609-73A089470565}"/>
              </a:ext>
            </a:extLst>
          </p:cNvPr>
          <p:cNvSpPr>
            <a:spLocks noGrp="1"/>
          </p:cNvSpPr>
          <p:nvPr>
            <p:ph type="body" sz="quarter" idx="12"/>
          </p:nvPr>
        </p:nvSpPr>
        <p:spPr/>
        <p:txBody>
          <a:bodyPr/>
          <a:lstStyle/>
          <a:p>
            <a:r>
              <a:rPr lang="en-US" sz="2400" dirty="0"/>
              <a:t>Income </a:t>
            </a:r>
            <a:r>
              <a:rPr lang="en-US" sz="2400" dirty="0" err="1"/>
              <a:t>Advantage</a:t>
            </a:r>
            <a:r>
              <a:rPr lang="en-US" sz="2400" baseline="30000" dirty="0" err="1"/>
              <a:t>SM</a:t>
            </a:r>
            <a:r>
              <a:rPr lang="en-US" sz="2400" dirty="0"/>
              <a:t> IUL</a:t>
            </a:r>
          </a:p>
        </p:txBody>
      </p:sp>
      <p:sp>
        <p:nvSpPr>
          <p:cNvPr id="4" name="Text Placeholder 3">
            <a:extLst>
              <a:ext uri="{FF2B5EF4-FFF2-40B4-BE49-F238E27FC236}">
                <a16:creationId xmlns:a16="http://schemas.microsoft.com/office/drawing/2014/main" id="{C6E31D6D-B464-457C-A580-C547D8B5DCAA}"/>
              </a:ext>
            </a:extLst>
          </p:cNvPr>
          <p:cNvSpPr>
            <a:spLocks noGrp="1"/>
          </p:cNvSpPr>
          <p:nvPr>
            <p:ph type="body" sz="quarter" idx="13"/>
          </p:nvPr>
        </p:nvSpPr>
        <p:spPr>
          <a:xfrm>
            <a:off x="339726" y="2401306"/>
            <a:ext cx="4232274" cy="734360"/>
          </a:xfrm>
        </p:spPr>
        <p:txBody>
          <a:bodyPr/>
          <a:lstStyle/>
          <a:p>
            <a:r>
              <a:rPr lang="en-US" sz="2000" dirty="0"/>
              <a:t>Help Your Clients Live </a:t>
            </a:r>
            <a:br>
              <a:rPr lang="en-US" sz="2000" dirty="0"/>
            </a:br>
            <a:r>
              <a:rPr lang="en-US" sz="2000" dirty="0"/>
              <a:t>Life Full Throttle</a:t>
            </a:r>
          </a:p>
        </p:txBody>
      </p:sp>
    </p:spTree>
    <p:extLst>
      <p:ext uri="{BB962C8B-B14F-4D97-AF65-F5344CB8AC3E}">
        <p14:creationId xmlns:p14="http://schemas.microsoft.com/office/powerpoint/2010/main" val="2845211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800600" y="309966"/>
            <a:ext cx="3878452" cy="4091554"/>
          </a:xfrm>
        </p:spPr>
        <p:txBody>
          <a:bodyPr/>
          <a:lstStyle/>
          <a:p>
            <a:r>
              <a:rPr lang="en-US" sz="2000" dirty="0"/>
              <a:t>Projected Cash Value</a:t>
            </a:r>
            <a:r>
              <a:rPr lang="en-US" sz="2000" baseline="30000" dirty="0"/>
              <a:t>1</a:t>
            </a:r>
            <a:r>
              <a:rPr lang="en-US" sz="2000" dirty="0"/>
              <a:t> at age 65 = $315,045 </a:t>
            </a:r>
            <a:r>
              <a:rPr lang="en-US" sz="1800" i="1" dirty="0"/>
              <a:t>(at a 6.5% hypothetical rate)</a:t>
            </a:r>
          </a:p>
          <a:p>
            <a:r>
              <a:rPr lang="en-US" sz="2000" dirty="0"/>
              <a:t>Death Benefit at age 65 = $468,420</a:t>
            </a:r>
          </a:p>
        </p:txBody>
      </p:sp>
      <p:sp>
        <p:nvSpPr>
          <p:cNvPr id="4" name="TextBox 3"/>
          <p:cNvSpPr txBox="1"/>
          <p:nvPr/>
        </p:nvSpPr>
        <p:spPr>
          <a:xfrm>
            <a:off x="4633062" y="4188728"/>
            <a:ext cx="4213527" cy="400110"/>
          </a:xfrm>
          <a:prstGeom prst="rect">
            <a:avLst/>
          </a:prstGeom>
          <a:noFill/>
        </p:spPr>
        <p:txBody>
          <a:bodyPr wrap="square" rtlCol="0">
            <a:spAutoFit/>
          </a:bodyPr>
          <a:lstStyle/>
          <a:p>
            <a:pPr marL="117475" indent="-117475"/>
            <a:r>
              <a:rPr lang="en-US" sz="1000" kern="0" dirty="0">
                <a:solidFill>
                  <a:schemeClr val="bg1">
                    <a:lumMod val="50000"/>
                  </a:schemeClr>
                </a:solidFill>
                <a:latin typeface="+mj-lt"/>
              </a:rPr>
              <a:t>1 </a:t>
            </a:r>
            <a:r>
              <a:rPr lang="en-US" sz="1000" kern="0" dirty="0">
                <a:solidFill>
                  <a:schemeClr val="bg1">
                    <a:lumMod val="50000"/>
                  </a:schemeClr>
                </a:solidFill>
              </a:rPr>
              <a:t>The amount that may be available through loans and withdrawals, as defined in the contract. </a:t>
            </a:r>
          </a:p>
        </p:txBody>
      </p:sp>
      <p:pic>
        <p:nvPicPr>
          <p:cNvPr id="6" name="Picture 2" descr="C:\Users\req84820\Downloads\GettyImages-103332507.jpg">
            <a:extLst>
              <a:ext uri="{FF2B5EF4-FFF2-40B4-BE49-F238E27FC236}">
                <a16:creationId xmlns:a16="http://schemas.microsoft.com/office/drawing/2014/main" id="{A948883D-FEF3-46CA-AD58-E7CC2DF7F0BD}"/>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flipH="1">
            <a:off x="67911" y="531128"/>
            <a:ext cx="4145616"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A28586E-0192-6B46-2398-B84283D3C88A}"/>
              </a:ext>
            </a:extLst>
          </p:cNvPr>
          <p:cNvSpPr txBox="1"/>
          <p:nvPr/>
        </p:nvSpPr>
        <p:spPr>
          <a:xfrm>
            <a:off x="228600" y="4612372"/>
            <a:ext cx="3276600" cy="400110"/>
          </a:xfrm>
          <a:prstGeom prst="rect">
            <a:avLst/>
          </a:prstGeom>
          <a:noFill/>
        </p:spPr>
        <p:txBody>
          <a:bodyPr wrap="square" rtlCol="0">
            <a:spAutoFit/>
          </a:bodyPr>
          <a:lstStyle/>
          <a:p>
            <a:r>
              <a:rPr lang="en-US" sz="1000" dirty="0"/>
              <a:t>For producer use only.</a:t>
            </a:r>
            <a:br>
              <a:rPr lang="en-US" sz="1000" dirty="0"/>
            </a:br>
            <a:r>
              <a:rPr lang="en-US" sz="1000" dirty="0"/>
              <a:t>Not for use with the general public.</a:t>
            </a:r>
          </a:p>
        </p:txBody>
      </p:sp>
    </p:spTree>
    <p:extLst>
      <p:ext uri="{BB962C8B-B14F-4D97-AF65-F5344CB8AC3E}">
        <p14:creationId xmlns:p14="http://schemas.microsoft.com/office/powerpoint/2010/main" val="1378006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648200" y="867206"/>
            <a:ext cx="4335652" cy="3582370"/>
          </a:xfrm>
        </p:spPr>
        <p:txBody>
          <a:bodyPr/>
          <a:lstStyle/>
          <a:p>
            <a:r>
              <a:rPr lang="en-US" sz="2000" dirty="0"/>
              <a:t>At age 65, switch to Death Benefit Option 1 and solve for 20 years of distributions</a:t>
            </a:r>
          </a:p>
          <a:p>
            <a:r>
              <a:rPr lang="en-US" sz="2000" dirty="0"/>
              <a:t>Distribution solve = $27,343 per year through age 85</a:t>
            </a:r>
          </a:p>
          <a:p>
            <a:pPr lvl="1"/>
            <a:r>
              <a:rPr lang="en-US" sz="1800" dirty="0"/>
              <a:t>Received income-tax free</a:t>
            </a:r>
          </a:p>
          <a:p>
            <a:pPr marL="457200" lvl="1" indent="0">
              <a:buNone/>
            </a:pPr>
            <a:endParaRPr lang="en-US" sz="1800" dirty="0"/>
          </a:p>
        </p:txBody>
      </p:sp>
      <p:sp>
        <p:nvSpPr>
          <p:cNvPr id="4" name="TextBox 3"/>
          <p:cNvSpPr txBox="1"/>
          <p:nvPr/>
        </p:nvSpPr>
        <p:spPr>
          <a:xfrm>
            <a:off x="5029200" y="4276294"/>
            <a:ext cx="5791200" cy="246221"/>
          </a:xfrm>
          <a:prstGeom prst="rect">
            <a:avLst/>
          </a:prstGeom>
          <a:noFill/>
        </p:spPr>
        <p:txBody>
          <a:bodyPr wrap="square" rtlCol="0">
            <a:spAutoFit/>
          </a:bodyPr>
          <a:lstStyle/>
          <a:p>
            <a:pPr marL="117475" indent="-117475"/>
            <a:r>
              <a:rPr lang="en-US" sz="1000" kern="0" dirty="0">
                <a:solidFill>
                  <a:schemeClr val="bg1">
                    <a:lumMod val="50000"/>
                  </a:schemeClr>
                </a:solidFill>
                <a:latin typeface="+mj-lt"/>
              </a:rPr>
              <a:t>1 </a:t>
            </a:r>
            <a:r>
              <a:rPr lang="en-US" sz="1000" kern="0" dirty="0">
                <a:solidFill>
                  <a:schemeClr val="bg1">
                    <a:lumMod val="50000"/>
                  </a:schemeClr>
                </a:solidFill>
              </a:rPr>
              <a:t>Assumes an index loan with a 1% spread.</a:t>
            </a:r>
          </a:p>
        </p:txBody>
      </p:sp>
      <p:pic>
        <p:nvPicPr>
          <p:cNvPr id="6" name="Picture 2" descr="C:\Users\req84820\Downloads\GettyImages-103332507.jpg">
            <a:extLst>
              <a:ext uri="{FF2B5EF4-FFF2-40B4-BE49-F238E27FC236}">
                <a16:creationId xmlns:a16="http://schemas.microsoft.com/office/drawing/2014/main" id="{77E5E8D2-4238-4EAF-B543-FFC2ED99703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flipH="1">
            <a:off x="67911" y="531128"/>
            <a:ext cx="4145616"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876BA53-527B-1F91-53BF-31DD845BFD02}"/>
              </a:ext>
            </a:extLst>
          </p:cNvPr>
          <p:cNvSpPr txBox="1"/>
          <p:nvPr/>
        </p:nvSpPr>
        <p:spPr>
          <a:xfrm>
            <a:off x="228600" y="4612372"/>
            <a:ext cx="3276600" cy="400110"/>
          </a:xfrm>
          <a:prstGeom prst="rect">
            <a:avLst/>
          </a:prstGeom>
          <a:noFill/>
        </p:spPr>
        <p:txBody>
          <a:bodyPr wrap="square" rtlCol="0">
            <a:spAutoFit/>
          </a:bodyPr>
          <a:lstStyle/>
          <a:p>
            <a:r>
              <a:rPr lang="en-US" sz="1000" dirty="0"/>
              <a:t>For producer use only.</a:t>
            </a:r>
            <a:br>
              <a:rPr lang="en-US" sz="1000" dirty="0"/>
            </a:br>
            <a:r>
              <a:rPr lang="en-US" sz="1000" dirty="0"/>
              <a:t>Not for use with the general public.</a:t>
            </a:r>
          </a:p>
        </p:txBody>
      </p:sp>
    </p:spTree>
    <p:extLst>
      <p:ext uri="{BB962C8B-B14F-4D97-AF65-F5344CB8AC3E}">
        <p14:creationId xmlns:p14="http://schemas.microsoft.com/office/powerpoint/2010/main" val="2029621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419600" y="682558"/>
            <a:ext cx="4259452" cy="3506170"/>
          </a:xfrm>
        </p:spPr>
        <p:txBody>
          <a:bodyPr/>
          <a:lstStyle/>
          <a:p>
            <a:r>
              <a:rPr lang="en-US" sz="2400" dirty="0"/>
              <a:t>Potential Income vs. Premiums Paid</a:t>
            </a:r>
          </a:p>
          <a:p>
            <a:pPr lvl="1"/>
            <a:r>
              <a:rPr lang="en-US" sz="2000" dirty="0"/>
              <a:t>Cumulative premiums = $150,000 (over 25 years)</a:t>
            </a:r>
          </a:p>
          <a:p>
            <a:pPr lvl="1"/>
            <a:r>
              <a:rPr lang="en-US" sz="2000" dirty="0"/>
              <a:t>Cumulative distributions = $546,860 (over 20 years) </a:t>
            </a:r>
          </a:p>
          <a:p>
            <a:pPr lvl="1"/>
            <a:endParaRPr lang="en-US" sz="2000" dirty="0"/>
          </a:p>
          <a:p>
            <a:pPr marL="0" lvl="1" indent="0" algn="ctr">
              <a:buNone/>
            </a:pPr>
            <a:r>
              <a:rPr lang="en-US" sz="2800" b="1" dirty="0">
                <a:solidFill>
                  <a:srgbClr val="0072C6"/>
                </a:solidFill>
              </a:rPr>
              <a:t>$396,860</a:t>
            </a:r>
          </a:p>
          <a:p>
            <a:pPr marL="0" lvl="1" indent="0" algn="ctr">
              <a:buNone/>
            </a:pPr>
            <a:r>
              <a:rPr lang="en-US" sz="2000" b="1" dirty="0">
                <a:solidFill>
                  <a:srgbClr val="0072C6"/>
                </a:solidFill>
              </a:rPr>
              <a:t>more in distributions</a:t>
            </a:r>
          </a:p>
        </p:txBody>
      </p:sp>
      <p:pic>
        <p:nvPicPr>
          <p:cNvPr id="5" name="Picture 2" descr="C:\Users\req84820\Downloads\GettyImages-103332507.jpg">
            <a:extLst>
              <a:ext uri="{FF2B5EF4-FFF2-40B4-BE49-F238E27FC236}">
                <a16:creationId xmlns:a16="http://schemas.microsoft.com/office/drawing/2014/main" id="{7C89C7A8-8721-461E-B476-0C49E42F2FC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flipH="1">
            <a:off x="67911" y="531128"/>
            <a:ext cx="4145616"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D2BE8F1-30C8-BB98-9ACC-C54851939B46}"/>
              </a:ext>
            </a:extLst>
          </p:cNvPr>
          <p:cNvSpPr txBox="1"/>
          <p:nvPr/>
        </p:nvSpPr>
        <p:spPr>
          <a:xfrm>
            <a:off x="244928" y="4698505"/>
            <a:ext cx="3276600" cy="400110"/>
          </a:xfrm>
          <a:prstGeom prst="rect">
            <a:avLst/>
          </a:prstGeom>
          <a:noFill/>
        </p:spPr>
        <p:txBody>
          <a:bodyPr wrap="square" rtlCol="0">
            <a:spAutoFit/>
          </a:bodyPr>
          <a:lstStyle/>
          <a:p>
            <a:r>
              <a:rPr lang="en-US" sz="1000" dirty="0"/>
              <a:t>For producer use only.</a:t>
            </a:r>
            <a:br>
              <a:rPr lang="en-US" sz="1000" dirty="0"/>
            </a:br>
            <a:r>
              <a:rPr lang="en-US" sz="1000" dirty="0"/>
              <a:t>Not for use with the general public.</a:t>
            </a:r>
          </a:p>
        </p:txBody>
      </p:sp>
    </p:spTree>
    <p:extLst>
      <p:ext uri="{BB962C8B-B14F-4D97-AF65-F5344CB8AC3E}">
        <p14:creationId xmlns:p14="http://schemas.microsoft.com/office/powerpoint/2010/main" val="3072873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How the Policy Achieves Growth</a:t>
            </a:r>
          </a:p>
        </p:txBody>
      </p:sp>
      <p:sp>
        <p:nvSpPr>
          <p:cNvPr id="7" name="Content Placeholder 6"/>
          <p:cNvSpPr>
            <a:spLocks noGrp="1"/>
          </p:cNvSpPr>
          <p:nvPr>
            <p:ph idx="1"/>
          </p:nvPr>
        </p:nvSpPr>
        <p:spPr/>
        <p:txBody>
          <a:bodyPr/>
          <a:lstStyle/>
          <a:p>
            <a:r>
              <a:rPr lang="en-US" sz="2400" dirty="0"/>
              <a:t>Index interest credits that are based on the performance of the chosen index</a:t>
            </a:r>
            <a:endParaRPr lang="en-US" sz="2400" baseline="30000" dirty="0"/>
          </a:p>
          <a:p>
            <a:r>
              <a:rPr lang="en-US" sz="2400" dirty="0"/>
              <a:t>Greater growth potential than a traditional fixed UL</a:t>
            </a:r>
          </a:p>
          <a:p>
            <a:r>
              <a:rPr lang="en-US" sz="2400" dirty="0"/>
              <a:t>Downside protection through a 0% floor</a:t>
            </a:r>
          </a:p>
        </p:txBody>
      </p:sp>
      <p:sp>
        <p:nvSpPr>
          <p:cNvPr id="2" name="TextBox 1">
            <a:extLst>
              <a:ext uri="{FF2B5EF4-FFF2-40B4-BE49-F238E27FC236}">
                <a16:creationId xmlns:a16="http://schemas.microsoft.com/office/drawing/2014/main" id="{DB0A77BB-9DCB-9A8C-EE55-218809621423}"/>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216072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Crediting Strategy Options</a:t>
            </a:r>
          </a:p>
        </p:txBody>
      </p:sp>
      <p:sp>
        <p:nvSpPr>
          <p:cNvPr id="4" name="TextBox 3"/>
          <p:cNvSpPr txBox="1"/>
          <p:nvPr/>
        </p:nvSpPr>
        <p:spPr>
          <a:xfrm>
            <a:off x="76200" y="4256573"/>
            <a:ext cx="8991600" cy="276999"/>
          </a:xfrm>
          <a:prstGeom prst="rect">
            <a:avLst/>
          </a:prstGeom>
          <a:noFill/>
        </p:spPr>
        <p:txBody>
          <a:bodyPr wrap="square" rtlCol="0">
            <a:spAutoFit/>
          </a:bodyPr>
          <a:lstStyle/>
          <a:p>
            <a:r>
              <a:rPr lang="en-US" sz="1200" i="1" dirty="0"/>
              <a:t>* As of July 2023</a:t>
            </a:r>
          </a:p>
        </p:txBody>
      </p:sp>
      <p:sp>
        <p:nvSpPr>
          <p:cNvPr id="5" name="Rectangle 4"/>
          <p:cNvSpPr/>
          <p:nvPr/>
        </p:nvSpPr>
        <p:spPr>
          <a:xfrm>
            <a:off x="464915" y="2236914"/>
            <a:ext cx="1956552" cy="1325437"/>
          </a:xfrm>
          <a:prstGeom prst="rect">
            <a:avLst/>
          </a:prstGeom>
          <a:solidFill>
            <a:schemeClr val="bg1"/>
          </a:solidFill>
          <a:ln w="28575">
            <a:solidFill>
              <a:srgbClr val="73CDC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57201" y="1860907"/>
            <a:ext cx="1964266" cy="376007"/>
          </a:xfrm>
          <a:prstGeom prst="rect">
            <a:avLst/>
          </a:prstGeom>
          <a:solidFill>
            <a:srgbClr val="73CDCD"/>
          </a:solidFill>
        </p:spPr>
        <p:txBody>
          <a:bodyPr wrap="square" rtlCol="0">
            <a:spAutoFit/>
          </a:bodyPr>
          <a:lstStyle/>
          <a:p>
            <a:pPr algn="ctr"/>
            <a:r>
              <a:rPr lang="en-US" b="1" dirty="0">
                <a:solidFill>
                  <a:schemeClr val="bg1"/>
                </a:solidFill>
              </a:rPr>
              <a:t>Option 1</a:t>
            </a:r>
            <a:endParaRPr lang="en-US" dirty="0">
              <a:solidFill>
                <a:schemeClr val="bg1"/>
              </a:solidFill>
            </a:endParaRPr>
          </a:p>
        </p:txBody>
      </p:sp>
      <p:sp>
        <p:nvSpPr>
          <p:cNvPr id="8" name="TextBox 7"/>
          <p:cNvSpPr txBox="1"/>
          <p:nvPr/>
        </p:nvSpPr>
        <p:spPr>
          <a:xfrm>
            <a:off x="609600" y="2218550"/>
            <a:ext cx="1668685" cy="1200329"/>
          </a:xfrm>
          <a:prstGeom prst="rect">
            <a:avLst/>
          </a:prstGeom>
          <a:noFill/>
        </p:spPr>
        <p:txBody>
          <a:bodyPr wrap="square" rtlCol="0">
            <a:spAutoFit/>
          </a:bodyPr>
          <a:lstStyle/>
          <a:p>
            <a:pPr algn="ctr"/>
            <a:r>
              <a:rPr lang="en-US" b="1" dirty="0">
                <a:solidFill>
                  <a:srgbClr val="2B6179"/>
                </a:solidFill>
              </a:rPr>
              <a:t>S&amp;P 500® One-Year 100%  Participation</a:t>
            </a:r>
            <a:endParaRPr lang="en-US" b="1" baseline="30000" dirty="0">
              <a:solidFill>
                <a:srgbClr val="2B6179"/>
              </a:solidFill>
            </a:endParaRPr>
          </a:p>
        </p:txBody>
      </p:sp>
      <p:sp>
        <p:nvSpPr>
          <p:cNvPr id="9" name="Rectangle 8"/>
          <p:cNvSpPr/>
          <p:nvPr/>
        </p:nvSpPr>
        <p:spPr>
          <a:xfrm>
            <a:off x="2573866" y="2236914"/>
            <a:ext cx="1956552" cy="1320423"/>
          </a:xfrm>
          <a:prstGeom prst="rect">
            <a:avLst/>
          </a:prstGeom>
          <a:solidFill>
            <a:schemeClr val="bg1"/>
          </a:solidFill>
          <a:ln w="28575">
            <a:solidFill>
              <a:srgbClr val="73CDC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571368" y="1858399"/>
            <a:ext cx="1956550" cy="381022"/>
          </a:xfrm>
          <a:prstGeom prst="rect">
            <a:avLst/>
          </a:prstGeom>
          <a:solidFill>
            <a:srgbClr val="73CDCD"/>
          </a:solidFill>
        </p:spPr>
        <p:txBody>
          <a:bodyPr wrap="square" rtlCol="0">
            <a:spAutoFit/>
          </a:bodyPr>
          <a:lstStyle/>
          <a:p>
            <a:pPr algn="ctr"/>
            <a:r>
              <a:rPr lang="en-US" b="1" dirty="0">
                <a:solidFill>
                  <a:schemeClr val="bg1"/>
                </a:solidFill>
              </a:rPr>
              <a:t>Option 2</a:t>
            </a:r>
            <a:endParaRPr lang="en-US" dirty="0">
              <a:solidFill>
                <a:schemeClr val="bg1"/>
              </a:solidFill>
            </a:endParaRPr>
          </a:p>
        </p:txBody>
      </p:sp>
      <p:sp>
        <p:nvSpPr>
          <p:cNvPr id="11" name="TextBox 10"/>
          <p:cNvSpPr txBox="1"/>
          <p:nvPr/>
        </p:nvSpPr>
        <p:spPr>
          <a:xfrm>
            <a:off x="2642901" y="2310983"/>
            <a:ext cx="1776699" cy="1200329"/>
          </a:xfrm>
          <a:prstGeom prst="rect">
            <a:avLst/>
          </a:prstGeom>
          <a:noFill/>
        </p:spPr>
        <p:txBody>
          <a:bodyPr wrap="square" rtlCol="0">
            <a:spAutoFit/>
          </a:bodyPr>
          <a:lstStyle/>
          <a:p>
            <a:pPr algn="ctr"/>
            <a:r>
              <a:rPr lang="en-US" b="1" dirty="0">
                <a:solidFill>
                  <a:srgbClr val="2B6179"/>
                </a:solidFill>
              </a:rPr>
              <a:t>S&amp;P 500® </a:t>
            </a:r>
            <a:br>
              <a:rPr lang="en-US" b="1" dirty="0">
                <a:solidFill>
                  <a:srgbClr val="2B6179"/>
                </a:solidFill>
              </a:rPr>
            </a:br>
            <a:r>
              <a:rPr lang="en-US" b="1" dirty="0">
                <a:solidFill>
                  <a:srgbClr val="2B6179"/>
                </a:solidFill>
              </a:rPr>
              <a:t>One-year High Participation</a:t>
            </a:r>
            <a:br>
              <a:rPr lang="en-US" b="1" dirty="0">
                <a:solidFill>
                  <a:srgbClr val="2B6179"/>
                </a:solidFill>
              </a:rPr>
            </a:br>
            <a:endParaRPr lang="en-US" b="1" dirty="0">
              <a:solidFill>
                <a:srgbClr val="2B6179"/>
              </a:solidFill>
            </a:endParaRPr>
          </a:p>
        </p:txBody>
      </p:sp>
      <p:sp>
        <p:nvSpPr>
          <p:cNvPr id="12" name="Rectangle 11"/>
          <p:cNvSpPr/>
          <p:nvPr/>
        </p:nvSpPr>
        <p:spPr>
          <a:xfrm>
            <a:off x="4677819" y="2236914"/>
            <a:ext cx="1886718" cy="1320423"/>
          </a:xfrm>
          <a:prstGeom prst="rect">
            <a:avLst/>
          </a:prstGeom>
          <a:solidFill>
            <a:schemeClr val="bg1"/>
          </a:solidFill>
          <a:ln w="28575">
            <a:solidFill>
              <a:srgbClr val="73CDC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675318" y="1864244"/>
            <a:ext cx="1886717" cy="369332"/>
          </a:xfrm>
          <a:prstGeom prst="rect">
            <a:avLst/>
          </a:prstGeom>
          <a:solidFill>
            <a:srgbClr val="73CDCD"/>
          </a:solidFill>
        </p:spPr>
        <p:txBody>
          <a:bodyPr wrap="square" rtlCol="0">
            <a:spAutoFit/>
          </a:bodyPr>
          <a:lstStyle/>
          <a:p>
            <a:pPr algn="ctr"/>
            <a:r>
              <a:rPr lang="en-US" b="1" dirty="0">
                <a:solidFill>
                  <a:schemeClr val="bg1"/>
                </a:solidFill>
              </a:rPr>
              <a:t>Option 3</a:t>
            </a:r>
            <a:endParaRPr lang="en-US" dirty="0">
              <a:solidFill>
                <a:schemeClr val="bg1"/>
              </a:solidFill>
            </a:endParaRPr>
          </a:p>
        </p:txBody>
      </p:sp>
      <p:sp>
        <p:nvSpPr>
          <p:cNvPr id="14" name="TextBox 13"/>
          <p:cNvSpPr txBox="1"/>
          <p:nvPr/>
        </p:nvSpPr>
        <p:spPr>
          <a:xfrm>
            <a:off x="4702870" y="2327945"/>
            <a:ext cx="1720210" cy="923330"/>
          </a:xfrm>
          <a:prstGeom prst="rect">
            <a:avLst/>
          </a:prstGeom>
          <a:noFill/>
        </p:spPr>
        <p:txBody>
          <a:bodyPr wrap="square" rtlCol="0">
            <a:spAutoFit/>
          </a:bodyPr>
          <a:lstStyle/>
          <a:p>
            <a:pPr algn="ctr"/>
            <a:r>
              <a:rPr lang="en-US" b="1" dirty="0">
                <a:solidFill>
                  <a:srgbClr val="2B6179"/>
                </a:solidFill>
              </a:rPr>
              <a:t>S&amp;P 500®</a:t>
            </a:r>
          </a:p>
          <a:p>
            <a:pPr algn="ctr"/>
            <a:r>
              <a:rPr lang="en-US" b="1" dirty="0">
                <a:solidFill>
                  <a:srgbClr val="2B6179"/>
                </a:solidFill>
              </a:rPr>
              <a:t>One-Year Uncapped</a:t>
            </a:r>
          </a:p>
        </p:txBody>
      </p:sp>
      <p:sp>
        <p:nvSpPr>
          <p:cNvPr id="2" name="Rectangle 1">
            <a:extLst>
              <a:ext uri="{FF2B5EF4-FFF2-40B4-BE49-F238E27FC236}">
                <a16:creationId xmlns:a16="http://schemas.microsoft.com/office/drawing/2014/main" id="{EE8A114B-478C-C519-0F18-4E2DC027C7D2}"/>
              </a:ext>
            </a:extLst>
          </p:cNvPr>
          <p:cNvSpPr/>
          <p:nvPr/>
        </p:nvSpPr>
        <p:spPr>
          <a:xfrm>
            <a:off x="6702649" y="2230065"/>
            <a:ext cx="1886718" cy="1320423"/>
          </a:xfrm>
          <a:prstGeom prst="rect">
            <a:avLst/>
          </a:prstGeom>
          <a:solidFill>
            <a:schemeClr val="bg1"/>
          </a:solidFill>
          <a:ln w="28575">
            <a:solidFill>
              <a:srgbClr val="73CDC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DF155B1-3377-104E-1E4C-8DE6B1FA8451}"/>
              </a:ext>
            </a:extLst>
          </p:cNvPr>
          <p:cNvSpPr txBox="1"/>
          <p:nvPr/>
        </p:nvSpPr>
        <p:spPr>
          <a:xfrm>
            <a:off x="6702650" y="1849218"/>
            <a:ext cx="1886717" cy="369332"/>
          </a:xfrm>
          <a:prstGeom prst="rect">
            <a:avLst/>
          </a:prstGeom>
          <a:solidFill>
            <a:srgbClr val="73CDCD"/>
          </a:solidFill>
        </p:spPr>
        <p:txBody>
          <a:bodyPr wrap="square" rtlCol="0">
            <a:spAutoFit/>
          </a:bodyPr>
          <a:lstStyle/>
          <a:p>
            <a:pPr algn="ctr"/>
            <a:r>
              <a:rPr lang="en-US" b="1" dirty="0">
                <a:solidFill>
                  <a:schemeClr val="bg1"/>
                </a:solidFill>
              </a:rPr>
              <a:t>Option 4</a:t>
            </a:r>
            <a:endParaRPr lang="en-US" dirty="0">
              <a:solidFill>
                <a:schemeClr val="bg1"/>
              </a:solidFill>
            </a:endParaRPr>
          </a:p>
        </p:txBody>
      </p:sp>
      <p:sp>
        <p:nvSpPr>
          <p:cNvPr id="16" name="TextBox 15">
            <a:extLst>
              <a:ext uri="{FF2B5EF4-FFF2-40B4-BE49-F238E27FC236}">
                <a16:creationId xmlns:a16="http://schemas.microsoft.com/office/drawing/2014/main" id="{11217BB4-9E96-9F84-AD81-331B849CF3D5}"/>
              </a:ext>
            </a:extLst>
          </p:cNvPr>
          <p:cNvSpPr txBox="1"/>
          <p:nvPr/>
        </p:nvSpPr>
        <p:spPr>
          <a:xfrm>
            <a:off x="6711938" y="2310983"/>
            <a:ext cx="1776699" cy="1477328"/>
          </a:xfrm>
          <a:prstGeom prst="rect">
            <a:avLst/>
          </a:prstGeom>
          <a:noFill/>
        </p:spPr>
        <p:txBody>
          <a:bodyPr wrap="square" rtlCol="0">
            <a:spAutoFit/>
          </a:bodyPr>
          <a:lstStyle/>
          <a:p>
            <a:pPr algn="ctr"/>
            <a:r>
              <a:rPr lang="en-US" b="1" dirty="0" err="1">
                <a:solidFill>
                  <a:srgbClr val="2B6179"/>
                </a:solidFill>
              </a:rPr>
              <a:t>BofA</a:t>
            </a:r>
            <a:r>
              <a:rPr lang="en-US" b="1" dirty="0">
                <a:solidFill>
                  <a:srgbClr val="2B6179"/>
                </a:solidFill>
              </a:rPr>
              <a:t> U.S. Agility Index: One-Year Uncapped</a:t>
            </a:r>
            <a:br>
              <a:rPr lang="en-US" b="1" dirty="0">
                <a:solidFill>
                  <a:srgbClr val="2B6179"/>
                </a:solidFill>
              </a:rPr>
            </a:br>
            <a:endParaRPr lang="en-US" b="1" dirty="0">
              <a:solidFill>
                <a:srgbClr val="2B6179"/>
              </a:solidFill>
            </a:endParaRPr>
          </a:p>
        </p:txBody>
      </p:sp>
      <p:sp>
        <p:nvSpPr>
          <p:cNvPr id="17" name="TextBox 16">
            <a:extLst>
              <a:ext uri="{FF2B5EF4-FFF2-40B4-BE49-F238E27FC236}">
                <a16:creationId xmlns:a16="http://schemas.microsoft.com/office/drawing/2014/main" id="{23DBC14C-4A7B-3CD2-AB2C-12D6C166283C}"/>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54900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Distributions</a:t>
            </a:r>
          </a:p>
        </p:txBody>
      </p:sp>
      <p:sp>
        <p:nvSpPr>
          <p:cNvPr id="7" name="Content Placeholder 6"/>
          <p:cNvSpPr>
            <a:spLocks noGrp="1"/>
          </p:cNvSpPr>
          <p:nvPr>
            <p:ph idx="1"/>
          </p:nvPr>
        </p:nvSpPr>
        <p:spPr/>
        <p:txBody>
          <a:bodyPr/>
          <a:lstStyle/>
          <a:p>
            <a:r>
              <a:rPr lang="en-US" dirty="0"/>
              <a:t>Standard, fixed loan option</a:t>
            </a:r>
          </a:p>
          <a:p>
            <a:r>
              <a:rPr lang="en-US" dirty="0"/>
              <a:t>Competitive index loan option</a:t>
            </a:r>
          </a:p>
          <a:p>
            <a:pPr lvl="1"/>
            <a:r>
              <a:rPr lang="en-US" dirty="0"/>
              <a:t>4% current loan charge* </a:t>
            </a:r>
            <a:r>
              <a:rPr lang="en-US" dirty="0">
                <a:solidFill>
                  <a:srgbClr val="0072C6"/>
                </a:solidFill>
              </a:rPr>
              <a:t>– one of the lowest in the industry!</a:t>
            </a:r>
          </a:p>
          <a:p>
            <a:pPr lvl="1"/>
            <a:r>
              <a:rPr lang="en-US" dirty="0"/>
              <a:t>6% guaranteed maximum loan charge</a:t>
            </a:r>
          </a:p>
        </p:txBody>
      </p:sp>
      <p:sp>
        <p:nvSpPr>
          <p:cNvPr id="4" name="TextBox 3"/>
          <p:cNvSpPr txBox="1"/>
          <p:nvPr/>
        </p:nvSpPr>
        <p:spPr>
          <a:xfrm>
            <a:off x="244928" y="4174301"/>
            <a:ext cx="8991600" cy="276999"/>
          </a:xfrm>
          <a:prstGeom prst="rect">
            <a:avLst/>
          </a:prstGeom>
          <a:noFill/>
        </p:spPr>
        <p:txBody>
          <a:bodyPr wrap="square" rtlCol="0">
            <a:spAutoFit/>
          </a:bodyPr>
          <a:lstStyle/>
          <a:p>
            <a:r>
              <a:rPr lang="en-US" sz="1200" i="1" dirty="0"/>
              <a:t>* As of July 2023</a:t>
            </a:r>
          </a:p>
        </p:txBody>
      </p:sp>
      <p:sp>
        <p:nvSpPr>
          <p:cNvPr id="2" name="TextBox 1">
            <a:extLst>
              <a:ext uri="{FF2B5EF4-FFF2-40B4-BE49-F238E27FC236}">
                <a16:creationId xmlns:a16="http://schemas.microsoft.com/office/drawing/2014/main" id="{8C89CF26-F225-54A0-7137-7A1A60F7A17B}"/>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29896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Index Loan Potential</a:t>
            </a:r>
          </a:p>
        </p:txBody>
      </p:sp>
      <p:sp>
        <p:nvSpPr>
          <p:cNvPr id="4" name="Rectangle 3"/>
          <p:cNvSpPr/>
          <p:nvPr/>
        </p:nvSpPr>
        <p:spPr>
          <a:xfrm>
            <a:off x="1752600" y="3039130"/>
            <a:ext cx="762000" cy="990600"/>
          </a:xfrm>
          <a:prstGeom prst="rect">
            <a:avLst/>
          </a:prstGeom>
          <a:solidFill>
            <a:srgbClr val="0072C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971800" y="1286530"/>
            <a:ext cx="762000" cy="2743200"/>
          </a:xfrm>
          <a:prstGeom prst="rect">
            <a:avLst/>
          </a:prstGeom>
          <a:solidFill>
            <a:srgbClr val="4CCED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114800" y="2429530"/>
            <a:ext cx="762000" cy="1600200"/>
          </a:xfrm>
          <a:prstGeom prst="rect">
            <a:avLst/>
          </a:prstGeom>
          <a:solidFill>
            <a:srgbClr val="4CCED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181600" y="3039130"/>
            <a:ext cx="762000" cy="990600"/>
          </a:xfrm>
          <a:prstGeom prst="rect">
            <a:avLst/>
          </a:prstGeom>
          <a:solidFill>
            <a:srgbClr val="4CCED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687921" y="3122533"/>
            <a:ext cx="886044" cy="738664"/>
          </a:xfrm>
          <a:prstGeom prst="rect">
            <a:avLst/>
          </a:prstGeom>
          <a:noFill/>
        </p:spPr>
        <p:txBody>
          <a:bodyPr wrap="square" rtlCol="0">
            <a:spAutoFit/>
          </a:bodyPr>
          <a:lstStyle/>
          <a:p>
            <a:pPr algn="ctr"/>
            <a:r>
              <a:rPr lang="en-US" sz="1400" b="1" dirty="0">
                <a:solidFill>
                  <a:schemeClr val="bg1"/>
                </a:solidFill>
              </a:rPr>
              <a:t>4.00% </a:t>
            </a:r>
            <a:br>
              <a:rPr lang="en-US" sz="1400" b="1" dirty="0">
                <a:solidFill>
                  <a:schemeClr val="bg1"/>
                </a:solidFill>
              </a:rPr>
            </a:br>
            <a:r>
              <a:rPr lang="en-US" sz="1400" b="1" dirty="0">
                <a:solidFill>
                  <a:schemeClr val="bg1"/>
                </a:solidFill>
              </a:rPr>
              <a:t>loan </a:t>
            </a:r>
            <a:br>
              <a:rPr lang="en-US" sz="1400" b="1" dirty="0">
                <a:solidFill>
                  <a:schemeClr val="bg1"/>
                </a:solidFill>
              </a:rPr>
            </a:br>
            <a:r>
              <a:rPr lang="en-US" sz="1400" b="1" dirty="0">
                <a:solidFill>
                  <a:schemeClr val="bg1"/>
                </a:solidFill>
              </a:rPr>
              <a:t>charge*</a:t>
            </a:r>
          </a:p>
        </p:txBody>
      </p:sp>
      <p:sp>
        <p:nvSpPr>
          <p:cNvPr id="12" name="Rectangle 11"/>
          <p:cNvSpPr/>
          <p:nvPr/>
        </p:nvSpPr>
        <p:spPr>
          <a:xfrm>
            <a:off x="6248400" y="3984011"/>
            <a:ext cx="762000" cy="45719"/>
          </a:xfrm>
          <a:prstGeom prst="rect">
            <a:avLst/>
          </a:prstGeom>
          <a:solidFill>
            <a:srgbClr val="4CCED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971800" y="1352550"/>
            <a:ext cx="762000" cy="523220"/>
          </a:xfrm>
          <a:prstGeom prst="rect">
            <a:avLst/>
          </a:prstGeom>
          <a:noFill/>
        </p:spPr>
        <p:txBody>
          <a:bodyPr wrap="square" rtlCol="0">
            <a:spAutoFit/>
          </a:bodyPr>
          <a:lstStyle/>
          <a:p>
            <a:pPr algn="ctr"/>
            <a:r>
              <a:rPr lang="en-US" sz="1400" b="1" dirty="0"/>
              <a:t>6.5% Gain</a:t>
            </a:r>
          </a:p>
        </p:txBody>
      </p:sp>
      <p:sp>
        <p:nvSpPr>
          <p:cNvPr id="20" name="TextBox 19"/>
          <p:cNvSpPr txBox="1"/>
          <p:nvPr/>
        </p:nvSpPr>
        <p:spPr>
          <a:xfrm>
            <a:off x="2573965" y="978753"/>
            <a:ext cx="1557670" cy="307777"/>
          </a:xfrm>
          <a:prstGeom prst="rect">
            <a:avLst/>
          </a:prstGeom>
          <a:noFill/>
        </p:spPr>
        <p:txBody>
          <a:bodyPr wrap="square" rtlCol="0">
            <a:spAutoFit/>
          </a:bodyPr>
          <a:lstStyle/>
          <a:p>
            <a:pPr algn="ctr"/>
            <a:r>
              <a:rPr lang="en-US" sz="1400" b="1" dirty="0"/>
              <a:t>10.5% credit</a:t>
            </a:r>
          </a:p>
        </p:txBody>
      </p:sp>
      <p:cxnSp>
        <p:nvCxnSpPr>
          <p:cNvPr id="23" name="Straight Connector 22"/>
          <p:cNvCxnSpPr/>
          <p:nvPr/>
        </p:nvCxnSpPr>
        <p:spPr>
          <a:xfrm>
            <a:off x="1066800" y="3039130"/>
            <a:ext cx="6477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066800" y="4029730"/>
            <a:ext cx="6477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097965" y="2457137"/>
            <a:ext cx="762000" cy="523220"/>
          </a:xfrm>
          <a:prstGeom prst="rect">
            <a:avLst/>
          </a:prstGeom>
          <a:noFill/>
        </p:spPr>
        <p:txBody>
          <a:bodyPr wrap="square" rtlCol="0">
            <a:spAutoFit/>
          </a:bodyPr>
          <a:lstStyle/>
          <a:p>
            <a:pPr algn="ctr"/>
            <a:r>
              <a:rPr lang="en-US" sz="1400" b="1" dirty="0"/>
              <a:t>2.36% Gain</a:t>
            </a:r>
          </a:p>
        </p:txBody>
      </p:sp>
      <p:sp>
        <p:nvSpPr>
          <p:cNvPr id="28" name="TextBox 27"/>
          <p:cNvSpPr txBox="1"/>
          <p:nvPr/>
        </p:nvSpPr>
        <p:spPr>
          <a:xfrm>
            <a:off x="3733800" y="2121753"/>
            <a:ext cx="1557670" cy="307777"/>
          </a:xfrm>
          <a:prstGeom prst="rect">
            <a:avLst/>
          </a:prstGeom>
          <a:noFill/>
        </p:spPr>
        <p:txBody>
          <a:bodyPr wrap="square" rtlCol="0">
            <a:spAutoFit/>
          </a:bodyPr>
          <a:lstStyle/>
          <a:p>
            <a:pPr algn="ctr"/>
            <a:r>
              <a:rPr lang="en-US" sz="1400" b="1" dirty="0"/>
              <a:t>6.36% credit</a:t>
            </a:r>
          </a:p>
        </p:txBody>
      </p:sp>
      <p:sp>
        <p:nvSpPr>
          <p:cNvPr id="29" name="TextBox 28"/>
          <p:cNvSpPr txBox="1"/>
          <p:nvPr/>
        </p:nvSpPr>
        <p:spPr>
          <a:xfrm>
            <a:off x="4995532" y="3125510"/>
            <a:ext cx="1143000" cy="523220"/>
          </a:xfrm>
          <a:prstGeom prst="rect">
            <a:avLst/>
          </a:prstGeom>
          <a:noFill/>
        </p:spPr>
        <p:txBody>
          <a:bodyPr wrap="square" rtlCol="0">
            <a:spAutoFit/>
          </a:bodyPr>
          <a:lstStyle/>
          <a:p>
            <a:pPr algn="ctr"/>
            <a:r>
              <a:rPr lang="en-US" sz="1400" b="1" dirty="0"/>
              <a:t>0% Net </a:t>
            </a:r>
            <a:br>
              <a:rPr lang="en-US" sz="1400" b="1" dirty="0"/>
            </a:br>
            <a:r>
              <a:rPr lang="en-US" sz="1400" b="1" dirty="0"/>
              <a:t>Cost Loan</a:t>
            </a:r>
          </a:p>
        </p:txBody>
      </p:sp>
      <p:sp>
        <p:nvSpPr>
          <p:cNvPr id="30" name="TextBox 29"/>
          <p:cNvSpPr txBox="1"/>
          <p:nvPr/>
        </p:nvSpPr>
        <p:spPr>
          <a:xfrm>
            <a:off x="4859965" y="2731353"/>
            <a:ext cx="1557670" cy="307777"/>
          </a:xfrm>
          <a:prstGeom prst="rect">
            <a:avLst/>
          </a:prstGeom>
          <a:noFill/>
        </p:spPr>
        <p:txBody>
          <a:bodyPr wrap="square" rtlCol="0">
            <a:spAutoFit/>
          </a:bodyPr>
          <a:lstStyle/>
          <a:p>
            <a:pPr algn="ctr"/>
            <a:r>
              <a:rPr lang="en-US" sz="1400" b="1" dirty="0"/>
              <a:t>4.00% credit</a:t>
            </a:r>
          </a:p>
        </p:txBody>
      </p:sp>
      <p:sp>
        <p:nvSpPr>
          <p:cNvPr id="31" name="TextBox 30"/>
          <p:cNvSpPr txBox="1"/>
          <p:nvPr/>
        </p:nvSpPr>
        <p:spPr>
          <a:xfrm>
            <a:off x="6096000" y="4029730"/>
            <a:ext cx="1143000" cy="523220"/>
          </a:xfrm>
          <a:prstGeom prst="rect">
            <a:avLst/>
          </a:prstGeom>
          <a:noFill/>
        </p:spPr>
        <p:txBody>
          <a:bodyPr wrap="square" rtlCol="0">
            <a:spAutoFit/>
          </a:bodyPr>
          <a:lstStyle/>
          <a:p>
            <a:pPr algn="ctr"/>
            <a:r>
              <a:rPr lang="en-US" sz="1400" b="1" dirty="0"/>
              <a:t>4% Net </a:t>
            </a:r>
            <a:br>
              <a:rPr lang="en-US" sz="1400" b="1" dirty="0"/>
            </a:br>
            <a:r>
              <a:rPr lang="en-US" sz="1400" b="1" dirty="0"/>
              <a:t>Cost Loan</a:t>
            </a:r>
          </a:p>
        </p:txBody>
      </p:sp>
      <p:sp>
        <p:nvSpPr>
          <p:cNvPr id="32" name="TextBox 31"/>
          <p:cNvSpPr txBox="1"/>
          <p:nvPr/>
        </p:nvSpPr>
        <p:spPr>
          <a:xfrm>
            <a:off x="5864742" y="3645753"/>
            <a:ext cx="1557670" cy="307777"/>
          </a:xfrm>
          <a:prstGeom prst="rect">
            <a:avLst/>
          </a:prstGeom>
          <a:noFill/>
        </p:spPr>
        <p:txBody>
          <a:bodyPr wrap="square" rtlCol="0">
            <a:spAutoFit/>
          </a:bodyPr>
          <a:lstStyle/>
          <a:p>
            <a:pPr algn="ctr"/>
            <a:r>
              <a:rPr lang="en-US" sz="1400" b="1" dirty="0"/>
              <a:t>0% credit</a:t>
            </a:r>
          </a:p>
        </p:txBody>
      </p:sp>
      <p:sp>
        <p:nvSpPr>
          <p:cNvPr id="19" name="TextBox 18"/>
          <p:cNvSpPr txBox="1"/>
          <p:nvPr/>
        </p:nvSpPr>
        <p:spPr>
          <a:xfrm>
            <a:off x="76200" y="4224663"/>
            <a:ext cx="8991600" cy="276999"/>
          </a:xfrm>
          <a:prstGeom prst="rect">
            <a:avLst/>
          </a:prstGeom>
          <a:noFill/>
        </p:spPr>
        <p:txBody>
          <a:bodyPr wrap="square" rtlCol="0">
            <a:spAutoFit/>
          </a:bodyPr>
          <a:lstStyle/>
          <a:p>
            <a:r>
              <a:rPr lang="en-US" sz="1200" i="1" dirty="0"/>
              <a:t>* As of July 2023</a:t>
            </a:r>
          </a:p>
        </p:txBody>
      </p:sp>
      <p:sp>
        <p:nvSpPr>
          <p:cNvPr id="2" name="TextBox 1">
            <a:extLst>
              <a:ext uri="{FF2B5EF4-FFF2-40B4-BE49-F238E27FC236}">
                <a16:creationId xmlns:a16="http://schemas.microsoft.com/office/drawing/2014/main" id="{946BE1EB-8E91-7C7E-370B-EE7F6A8749B4}"/>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96869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Guaranteed Refund Option</a:t>
            </a:r>
          </a:p>
        </p:txBody>
      </p:sp>
      <p:sp>
        <p:nvSpPr>
          <p:cNvPr id="7" name="Content Placeholder 6"/>
          <p:cNvSpPr>
            <a:spLocks noGrp="1"/>
          </p:cNvSpPr>
          <p:nvPr>
            <p:ph idx="1"/>
          </p:nvPr>
        </p:nvSpPr>
        <p:spPr/>
        <p:txBody>
          <a:bodyPr/>
          <a:lstStyle/>
          <a:p>
            <a:r>
              <a:rPr lang="en-US" dirty="0"/>
              <a:t>The only IUL in the market that offers this feature</a:t>
            </a:r>
          </a:p>
          <a:p>
            <a:r>
              <a:rPr lang="en-US" dirty="0"/>
              <a:t>Peace of mind if market does not perform well</a:t>
            </a:r>
          </a:p>
          <a:p>
            <a:r>
              <a:rPr lang="en-US" dirty="0"/>
              <a:t>Return of premium upon surrender, up to:*</a:t>
            </a:r>
          </a:p>
          <a:p>
            <a:pPr lvl="1"/>
            <a:r>
              <a:rPr lang="en-US" dirty="0"/>
              <a:t> 50% at the end of Year 15</a:t>
            </a:r>
          </a:p>
          <a:p>
            <a:pPr lvl="1"/>
            <a:r>
              <a:rPr lang="en-US" dirty="0"/>
              <a:t>100% at the end of Years 20, 21, 22, 23, 24 and 25</a:t>
            </a:r>
          </a:p>
          <a:p>
            <a:pPr lvl="1"/>
            <a:endParaRPr lang="en-US" dirty="0"/>
          </a:p>
        </p:txBody>
      </p:sp>
      <p:sp>
        <p:nvSpPr>
          <p:cNvPr id="4" name="TextBox 3"/>
          <p:cNvSpPr txBox="1"/>
          <p:nvPr/>
        </p:nvSpPr>
        <p:spPr>
          <a:xfrm>
            <a:off x="76200" y="4224663"/>
            <a:ext cx="8991600" cy="276999"/>
          </a:xfrm>
          <a:prstGeom prst="rect">
            <a:avLst/>
          </a:prstGeom>
          <a:noFill/>
        </p:spPr>
        <p:txBody>
          <a:bodyPr wrap="square" rtlCol="0">
            <a:spAutoFit/>
          </a:bodyPr>
          <a:lstStyle/>
          <a:p>
            <a:r>
              <a:rPr lang="en-US" sz="1200" i="1" dirty="0">
                <a:solidFill>
                  <a:schemeClr val="bg1">
                    <a:lumMod val="50000"/>
                  </a:schemeClr>
                </a:solidFill>
              </a:rPr>
              <a:t>* The refund amount is capped at 50 percent of the policy’s lowest face amount.</a:t>
            </a:r>
          </a:p>
        </p:txBody>
      </p:sp>
      <p:sp>
        <p:nvSpPr>
          <p:cNvPr id="2" name="TextBox 1">
            <a:extLst>
              <a:ext uri="{FF2B5EF4-FFF2-40B4-BE49-F238E27FC236}">
                <a16:creationId xmlns:a16="http://schemas.microsoft.com/office/drawing/2014/main" id="{89CED926-EA55-BC4E-CF46-8842348B87B7}"/>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07688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prstGeom prst="rect">
            <a:avLst/>
          </a:prstGeom>
        </p:spPr>
        <p:txBody>
          <a:bodyPr>
            <a:normAutofit/>
          </a:bodyPr>
          <a:lstStyle/>
          <a:p>
            <a:r>
              <a:rPr lang="en-US" sz="2800" dirty="0"/>
              <a:t>Accelerated Death Benefit Riders</a:t>
            </a:r>
          </a:p>
        </p:txBody>
      </p:sp>
      <p:sp>
        <p:nvSpPr>
          <p:cNvPr id="4" name="Content Placeholder 3"/>
          <p:cNvSpPr>
            <a:spLocks noGrp="1"/>
          </p:cNvSpPr>
          <p:nvPr>
            <p:ph idx="1"/>
          </p:nvPr>
        </p:nvSpPr>
        <p:spPr>
          <a:xfrm>
            <a:off x="357188" y="965200"/>
            <a:ext cx="7948612" cy="3581400"/>
          </a:xfrm>
        </p:spPr>
        <p:txBody>
          <a:bodyPr/>
          <a:lstStyle/>
          <a:p>
            <a:r>
              <a:rPr lang="en-US" dirty="0"/>
              <a:t>Built-in Accelerated Death Benefit riders for Terminal and Chronic Illness </a:t>
            </a:r>
          </a:p>
          <a:p>
            <a:r>
              <a:rPr lang="en-US" dirty="0"/>
              <a:t>Early access to a portion of the death benefit to help with:</a:t>
            </a:r>
          </a:p>
          <a:p>
            <a:pPr lvl="1"/>
            <a:r>
              <a:rPr lang="en-US" dirty="0"/>
              <a:t>Long-term care costs</a:t>
            </a:r>
          </a:p>
          <a:p>
            <a:pPr lvl="1"/>
            <a:r>
              <a:rPr lang="en-US" dirty="0"/>
              <a:t>Medical bills</a:t>
            </a:r>
          </a:p>
          <a:p>
            <a:pPr lvl="1"/>
            <a:r>
              <a:rPr lang="en-US" dirty="0"/>
              <a:t>Other expenses associated with illness</a:t>
            </a:r>
          </a:p>
          <a:p>
            <a:pPr lvl="1"/>
            <a:endParaRPr lang="en-US" dirty="0"/>
          </a:p>
          <a:p>
            <a:endParaRPr lang="en-US" dirty="0"/>
          </a:p>
        </p:txBody>
      </p:sp>
      <p:sp>
        <p:nvSpPr>
          <p:cNvPr id="2" name="TextBox 1">
            <a:extLst>
              <a:ext uri="{FF2B5EF4-FFF2-40B4-BE49-F238E27FC236}">
                <a16:creationId xmlns:a16="http://schemas.microsoft.com/office/drawing/2014/main" id="{C8E8A109-177F-C8A3-3834-C5C8737620DC}"/>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516681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Strong, Stable &amp; Secure for Over 100 Years</a:t>
            </a:r>
          </a:p>
        </p:txBody>
      </p:sp>
      <p:pic>
        <p:nvPicPr>
          <p:cNvPr id="8" name="Picture 7">
            <a:extLst>
              <a:ext uri="{FF2B5EF4-FFF2-40B4-BE49-F238E27FC236}">
                <a16:creationId xmlns:a16="http://schemas.microsoft.com/office/drawing/2014/main" id="{EB6D71FF-5991-4663-85B0-44CEF87F238E}"/>
              </a:ext>
            </a:extLst>
          </p:cNvPr>
          <p:cNvPicPr>
            <a:picLocks noChangeAspect="1"/>
          </p:cNvPicPr>
          <p:nvPr/>
        </p:nvPicPr>
        <p:blipFill>
          <a:blip r:embed="rId3"/>
          <a:stretch>
            <a:fillRect/>
          </a:stretch>
        </p:blipFill>
        <p:spPr>
          <a:xfrm>
            <a:off x="2264882" y="3812802"/>
            <a:ext cx="4450724" cy="318899"/>
          </a:xfrm>
          <a:prstGeom prst="rect">
            <a:avLst/>
          </a:prstGeom>
        </p:spPr>
      </p:pic>
      <p:pic>
        <p:nvPicPr>
          <p:cNvPr id="9" name="Picture 8">
            <a:extLst>
              <a:ext uri="{FF2B5EF4-FFF2-40B4-BE49-F238E27FC236}">
                <a16:creationId xmlns:a16="http://schemas.microsoft.com/office/drawing/2014/main" id="{A7E9A955-6180-431B-877E-567E8B2DA24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78875" y="1096658"/>
            <a:ext cx="7496446" cy="2610369"/>
          </a:xfrm>
          <a:prstGeom prst="rect">
            <a:avLst/>
          </a:prstGeom>
        </p:spPr>
      </p:pic>
      <p:sp>
        <p:nvSpPr>
          <p:cNvPr id="10" name="TextBox 9">
            <a:extLst>
              <a:ext uri="{FF2B5EF4-FFF2-40B4-BE49-F238E27FC236}">
                <a16:creationId xmlns:a16="http://schemas.microsoft.com/office/drawing/2014/main" id="{48A3B804-F4D0-4D59-8522-E4E7447BB203}"/>
              </a:ext>
            </a:extLst>
          </p:cNvPr>
          <p:cNvSpPr txBox="1"/>
          <p:nvPr/>
        </p:nvSpPr>
        <p:spPr>
          <a:xfrm>
            <a:off x="2667000" y="4131701"/>
            <a:ext cx="3505200" cy="338554"/>
          </a:xfrm>
          <a:prstGeom prst="rect">
            <a:avLst/>
          </a:prstGeom>
          <a:noFill/>
        </p:spPr>
        <p:txBody>
          <a:bodyPr wrap="square" rtlCol="0">
            <a:spAutoFit/>
          </a:bodyPr>
          <a:lstStyle/>
          <a:p>
            <a:pPr algn="ctr"/>
            <a:r>
              <a:rPr lang="en-US" sz="1600" dirty="0"/>
              <a:t>Ratings as of July 2023</a:t>
            </a:r>
          </a:p>
        </p:txBody>
      </p:sp>
      <p:sp>
        <p:nvSpPr>
          <p:cNvPr id="2" name="TextBox 1">
            <a:extLst>
              <a:ext uri="{FF2B5EF4-FFF2-40B4-BE49-F238E27FC236}">
                <a16:creationId xmlns:a16="http://schemas.microsoft.com/office/drawing/2014/main" id="{15B0E11D-3EC1-4F1E-7B67-3F5E20A5D5BE}"/>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424917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What is an IUL?</a:t>
            </a:r>
          </a:p>
        </p:txBody>
      </p:sp>
      <p:sp>
        <p:nvSpPr>
          <p:cNvPr id="7" name="Content Placeholder 6"/>
          <p:cNvSpPr>
            <a:spLocks noGrp="1"/>
          </p:cNvSpPr>
          <p:nvPr>
            <p:ph idx="1"/>
          </p:nvPr>
        </p:nvSpPr>
        <p:spPr/>
        <p:txBody>
          <a:bodyPr/>
          <a:lstStyle/>
          <a:p>
            <a:r>
              <a:rPr lang="en-US" dirty="0"/>
              <a:t>Death benefit protection</a:t>
            </a:r>
          </a:p>
          <a:p>
            <a:r>
              <a:rPr lang="en-US" dirty="0"/>
              <a:t>Potential for cash value</a:t>
            </a:r>
            <a:r>
              <a:rPr lang="en-US" baseline="30000" dirty="0"/>
              <a:t>1</a:t>
            </a:r>
            <a:r>
              <a:rPr lang="en-US" dirty="0"/>
              <a:t> growth</a:t>
            </a:r>
          </a:p>
          <a:p>
            <a:pPr lvl="1"/>
            <a:r>
              <a:rPr lang="en-US" dirty="0"/>
              <a:t>Interest is linked to the performance of a market index</a:t>
            </a:r>
          </a:p>
        </p:txBody>
      </p:sp>
      <p:sp>
        <p:nvSpPr>
          <p:cNvPr id="4" name="TextBox 3"/>
          <p:cNvSpPr txBox="1"/>
          <p:nvPr/>
        </p:nvSpPr>
        <p:spPr>
          <a:xfrm>
            <a:off x="76200" y="4300379"/>
            <a:ext cx="5791200" cy="246221"/>
          </a:xfrm>
          <a:prstGeom prst="rect">
            <a:avLst/>
          </a:prstGeom>
          <a:noFill/>
        </p:spPr>
        <p:txBody>
          <a:bodyPr wrap="square" rtlCol="0">
            <a:spAutoFit/>
          </a:bodyPr>
          <a:lstStyle/>
          <a:p>
            <a:pPr marL="117475" indent="-117475"/>
            <a:r>
              <a:rPr lang="en-US" sz="1000" kern="0" dirty="0">
                <a:solidFill>
                  <a:schemeClr val="bg1">
                    <a:lumMod val="50000"/>
                  </a:schemeClr>
                </a:solidFill>
                <a:latin typeface="+mj-lt"/>
              </a:rPr>
              <a:t>1 </a:t>
            </a:r>
            <a:r>
              <a:rPr lang="en-US" sz="1000" kern="0" dirty="0">
                <a:solidFill>
                  <a:schemeClr val="bg1">
                    <a:lumMod val="50000"/>
                  </a:schemeClr>
                </a:solidFill>
              </a:rPr>
              <a:t>The amount that may be available through loans and withdrawals, as defined in the contract. </a:t>
            </a:r>
          </a:p>
        </p:txBody>
      </p:sp>
      <p:sp>
        <p:nvSpPr>
          <p:cNvPr id="2" name="TextBox 1">
            <a:extLst>
              <a:ext uri="{FF2B5EF4-FFF2-40B4-BE49-F238E27FC236}">
                <a16:creationId xmlns:a16="http://schemas.microsoft.com/office/drawing/2014/main" id="{FD1E5CFC-7AD5-A612-FBE0-79BC63512129}"/>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143703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indent="0" algn="ctr">
              <a:buNone/>
            </a:pPr>
            <a:r>
              <a:rPr lang="en-US" dirty="0"/>
              <a:t>Help your clients get the protection they need today along with strong cash accumulation potential that may be turned into an income stream in the future.</a:t>
            </a:r>
          </a:p>
        </p:txBody>
      </p:sp>
      <p:sp>
        <p:nvSpPr>
          <p:cNvPr id="4" name="Content Placeholder 6"/>
          <p:cNvSpPr txBox="1">
            <a:spLocks/>
          </p:cNvSpPr>
          <p:nvPr/>
        </p:nvSpPr>
        <p:spPr>
          <a:xfrm>
            <a:off x="990600" y="2748734"/>
            <a:ext cx="6477000" cy="1261803"/>
          </a:xfrm>
          <a:prstGeom prst="rect">
            <a:avLst/>
          </a:prstGeom>
        </p:spPr>
        <p:txBody>
          <a:bodyPr/>
          <a:lstStyle>
            <a:lvl1pPr marL="342900" indent="-342900" algn="l" defTabSz="457200" rtl="0" eaLnBrk="1" fontAlgn="base" hangingPunct="1">
              <a:spcBef>
                <a:spcPct val="20000"/>
              </a:spcBef>
              <a:spcAft>
                <a:spcPct val="0"/>
              </a:spcAft>
              <a:buFont typeface="Arial" pitchFamily="34" charset="0"/>
              <a:buChar char="•"/>
              <a:defRPr sz="2800" kern="1200">
                <a:solidFill>
                  <a:schemeClr val="tx1">
                    <a:lumMod val="85000"/>
                    <a:lumOff val="15000"/>
                  </a:schemeClr>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400" kern="1200">
                <a:solidFill>
                  <a:schemeClr val="tx1">
                    <a:lumMod val="85000"/>
                    <a:lumOff val="15000"/>
                  </a:schemeClr>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lumMod val="85000"/>
                    <a:lumOff val="15000"/>
                  </a:schemeClr>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lumMod val="85000"/>
                    <a:lumOff val="15000"/>
                  </a:schemeClr>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lumMod val="85000"/>
                    <a:lumOff val="15000"/>
                  </a:schemeClr>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pitchFamily="34" charset="0"/>
              <a:buNone/>
            </a:pPr>
            <a:r>
              <a:rPr lang="en-US" dirty="0">
                <a:solidFill>
                  <a:srgbClr val="0072C6"/>
                </a:solidFill>
              </a:rPr>
              <a:t>Consider using Income Advantage IUL with your clients.</a:t>
            </a:r>
          </a:p>
        </p:txBody>
      </p:sp>
      <p:sp>
        <p:nvSpPr>
          <p:cNvPr id="2" name="TextBox 1">
            <a:extLst>
              <a:ext uri="{FF2B5EF4-FFF2-40B4-BE49-F238E27FC236}">
                <a16:creationId xmlns:a16="http://schemas.microsoft.com/office/drawing/2014/main" id="{B24032D7-280F-B3E7-CCD0-6C70B8F57602}"/>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538349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S&amp;P 500</a:t>
            </a:r>
            <a:r>
              <a:rPr lang="en-US" sz="2800" baseline="30000" dirty="0"/>
              <a:t>®</a:t>
            </a:r>
            <a:r>
              <a:rPr lang="en-US" sz="2800" dirty="0"/>
              <a:t> Index Notice</a:t>
            </a:r>
          </a:p>
        </p:txBody>
      </p:sp>
      <p:sp>
        <p:nvSpPr>
          <p:cNvPr id="7" name="Content Placeholder 6"/>
          <p:cNvSpPr>
            <a:spLocks noGrp="1"/>
          </p:cNvSpPr>
          <p:nvPr>
            <p:ph idx="1"/>
          </p:nvPr>
        </p:nvSpPr>
        <p:spPr>
          <a:xfrm>
            <a:off x="357188" y="965200"/>
            <a:ext cx="8482012" cy="3581400"/>
          </a:xfrm>
        </p:spPr>
        <p:txBody>
          <a:bodyPr/>
          <a:lstStyle/>
          <a:p>
            <a:pPr marL="0" indent="0">
              <a:buNone/>
            </a:pPr>
            <a:r>
              <a:rPr lang="en-US" sz="850" dirty="0">
                <a:latin typeface="Arial" panose="020B0604020202020204" pitchFamily="34" charset="0"/>
                <a:cs typeface="Arial" panose="020B0604020202020204" pitchFamily="34" charset="0"/>
              </a:rPr>
              <a:t>The “index” is a product of S&amp;P Dow Jones Indices LLC or its affiliates (“SPDJI”) and has been licensed for use by United of Omaha. Standard &amp; Poor’s® and S&amp;P® are registered trademarks of Standard &amp; Poor’s Financial Services LLC (“S&amp;P”) and Dow Jones® is a registered trademark of Dow Jones Trademark Holdings LLC (“Dow Jones”). The trademarks have been licensed to SPDJI and have been sublicensed for use for certain purposes by United of Omaha. Income </a:t>
            </a:r>
            <a:r>
              <a:rPr lang="en-US" sz="850" dirty="0" err="1">
                <a:latin typeface="Arial" panose="020B0604020202020204" pitchFamily="34" charset="0"/>
                <a:cs typeface="Arial" panose="020B0604020202020204" pitchFamily="34" charset="0"/>
              </a:rPr>
              <a:t>Advantage</a:t>
            </a:r>
            <a:r>
              <a:rPr lang="en-US" sz="850" baseline="30000" dirty="0" err="1">
                <a:latin typeface="Arial" panose="020B0604020202020204" pitchFamily="34" charset="0"/>
                <a:cs typeface="Arial" panose="020B0604020202020204" pitchFamily="34" charset="0"/>
              </a:rPr>
              <a:t>SM</a:t>
            </a:r>
            <a:r>
              <a:rPr lang="en-US" sz="850" dirty="0">
                <a:latin typeface="Arial" panose="020B0604020202020204" pitchFamily="34" charset="0"/>
                <a:cs typeface="Arial" panose="020B0604020202020204" pitchFamily="34" charset="0"/>
              </a:rPr>
              <a:t> is not sponsored, endorsed, sold or promoted by SPDJI, Dow Jones, S&amp;P, or any of their respective affiliates (collectively, “S&amp;P Dow Jones Indices”). S&amp;P Dow Jones does not make any representation or warranty, express or implied, to the owners of Income Advantage or any member of the public regarding the advisability of investing in securities generally or in Income Advantage particularly or the ability of the index to track general market performance. S&amp;P Dow Jones Indices’ only relationship to United of Omaha with respect to the index is the licensing of the index and certain trademarks, service marks and/or trade names of S&amp;P Dow Jones Indices and or its licensors. The index is determined, composed and calculated by S&amp;P Dow Jones Indices without regard to United of Omaha or Income Advantage. S&amp;P Dow Jones indices has no obligation to take the needs of United of Omaha or the owners of Income Advantage into consideration in determining, composing or calculating the index. S&amp;P Dow Jones Indices is not responsible for and has not participated in the determination of the prices, and amount of Income Advantage or the timing of the issuance or sale of Income Advantage or in the determination or calculation of the equation by which Income Advantage is to be converted into cash, surrendered or redeemed, as the case may be. S&amp;P Dow Jones Indices has no obligation or liability in connection with the administration, marketing or trading of Income Advantage. There is no assurance that investment products based on the index will accurately track index performance or provide positive investment returns. S&amp;P Dow Jones Indices LLC is not an investment advisor. Inclusion of a security within an index is not a recommendation by S&amp;P Dow Jones Indices to buy, sell, or hold such security, nor is it considered to be investment advice.</a:t>
            </a:r>
          </a:p>
          <a:p>
            <a:pPr marL="0" indent="0">
              <a:buNone/>
            </a:pPr>
            <a:r>
              <a:rPr lang="en-US" sz="850" dirty="0">
                <a:latin typeface="Arial" panose="020B0604020202020204" pitchFamily="34" charset="0"/>
                <a:cs typeface="Arial" panose="020B0604020202020204" pitchFamily="34" charset="0"/>
              </a:rPr>
              <a:t> </a:t>
            </a:r>
          </a:p>
          <a:p>
            <a:pPr marL="0" indent="0">
              <a:buNone/>
            </a:pPr>
            <a:r>
              <a:rPr lang="en-US" sz="850" dirty="0">
                <a:latin typeface="Arial" panose="020B0604020202020204" pitchFamily="34" charset="0"/>
                <a:cs typeface="Arial" panose="020B0604020202020204" pitchFamily="34" charset="0"/>
              </a:rPr>
              <a:t>S&amp;P INDICES DOES NOT GUARANTEE THE ADEQUACY, ACCURACY, TIMELINESS AND/OR THE COMPLETENESS OF THE INDEX OR ANY DATA RELATED THERETO OR ANY COMMUNICATION, INCLUDING BUT NOT LIMITED TO, ORAL OR WRITTEN COMMUNICATION (INCLUDING ELECTRONIC COMMUNICATIONS) WITH RESPECT THERETO. S&amp;P DOW JONES INDICES SHALL NOT BE SUBJECT TO ANY DAMAGES OR LIABILITY FOR ANY ERRORS, OMISSIONS, OR DELAYS THEREIN. S&amp;P DOW JONES INDICES MAKES NO EXPRESS OR IMPLIED WARRANTIES, AND EXPRESSLY DISCLAIMS ALL WARRANTIES, OF MERCHANTABILITY OR FITNESS FOR A PARTICULAR PURPOSE OR USE OR AS TO RESULTS TO BE OBTAINED BY UNITED OF OMAHA, OWNERS OF INCOME ADVANTAGE, OR ANY OTHER PERSON OR ENTITY FROM THE USE OF THE INDEX OR WITH RESPECT TO ANY DATA RELATED TO THERETO. WITHOUT LIMITING ANY OF THE FOREGOING, IN NO EVENT WHATSOEVER SHALL S&amp;P DOW JONES INDICES BE LIABLE FOR ANY INDIRECT, SPECIAL, INCIDENTAL, PUNITIVE, OR CONSEQUENTIAL DAMAGES INCLUDING BUT NOT LIMITED TO, LOSS OF PROFITS, TRADING LOSSES, LOST TIME OR GOODWILL, EVEN IF THEY HAVE BEEN ADVISED OF THE POSSIBILITY OF SUCH DAMAGES, WHETHER IN CONTRACT, TORT, STRICT LIABILITY, OR OTHERWISE. THERE ARE NO THIRD PARTY BENEFICIARIES OF ANY AGREEMENTS OR ARRANGEMENTS BETWEEN S&amp;P DOW JONES INDICES AND UNITED OF OMAHA, OTHER THAN THE LICENSORS OF S&amp;P DOW JONES INDICES.</a:t>
            </a:r>
          </a:p>
          <a:p>
            <a:pPr marL="0" indent="0">
              <a:buNone/>
            </a:pPr>
            <a:endParaRPr lang="en-US" sz="85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F64CCC9-747A-1C87-F334-F16F8B7BFB54}"/>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183143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Bank of America Disclosure</a:t>
            </a:r>
          </a:p>
        </p:txBody>
      </p:sp>
      <p:sp>
        <p:nvSpPr>
          <p:cNvPr id="7" name="Content Placeholder 6"/>
          <p:cNvSpPr>
            <a:spLocks noGrp="1"/>
          </p:cNvSpPr>
          <p:nvPr>
            <p:ph idx="1"/>
          </p:nvPr>
        </p:nvSpPr>
        <p:spPr>
          <a:xfrm>
            <a:off x="357188" y="965200"/>
            <a:ext cx="8482012" cy="3581400"/>
          </a:xfrm>
        </p:spPr>
        <p:txBody>
          <a:bodyPr/>
          <a:lstStyle/>
          <a:p>
            <a:pPr marL="0" indent="0">
              <a:buNone/>
            </a:pPr>
            <a:r>
              <a:rPr lang="en-US" sz="900" dirty="0" err="1"/>
              <a:t>BofA</a:t>
            </a:r>
            <a:r>
              <a:rPr lang="en-US" sz="900" dirty="0"/>
              <a:t> Securities Inc. and its affiliates (“</a:t>
            </a:r>
            <a:r>
              <a:rPr lang="en-US" sz="900" dirty="0" err="1"/>
              <a:t>BofAS</a:t>
            </a:r>
            <a:r>
              <a:rPr lang="en-US" sz="900" dirty="0"/>
              <a:t>”), </a:t>
            </a:r>
            <a:r>
              <a:rPr lang="en-US" sz="900" dirty="0" err="1"/>
              <a:t>BofA</a:t>
            </a:r>
            <a:r>
              <a:rPr lang="en-US" sz="900" dirty="0"/>
              <a:t> U.S. Agility Index (the “Index”) and related information, the name “</a:t>
            </a:r>
            <a:r>
              <a:rPr lang="en-US" sz="900" dirty="0" err="1"/>
              <a:t>BofAS</a:t>
            </a:r>
            <a:r>
              <a:rPr lang="en-US" sz="900" dirty="0"/>
              <a:t>”, and related trademarks, are intellectual property of </a:t>
            </a:r>
            <a:r>
              <a:rPr lang="en-US" sz="900" dirty="0" err="1"/>
              <a:t>BofAS</a:t>
            </a:r>
            <a:r>
              <a:rPr lang="en-US" sz="900" dirty="0"/>
              <a:t>, licensed from </a:t>
            </a:r>
            <a:r>
              <a:rPr lang="en-US" sz="900" dirty="0" err="1"/>
              <a:t>BofAS</a:t>
            </a:r>
            <a:r>
              <a:rPr lang="en-US" sz="900" dirty="0"/>
              <a:t> to Mutual of Omaha Insurance Company and United of Omaha Life Insurance Company (collectively, the “Licensee”). Neither the Licensee nor any fixed index annuity, indexed universal life insurance product or any other annuity product (collectively, the “Product”) referencing the Index is sponsored, operated, endorsed, sold or promoted by </a:t>
            </a:r>
            <a:r>
              <a:rPr lang="en-US" sz="900" dirty="0" err="1"/>
              <a:t>BofAS</a:t>
            </a:r>
            <a:r>
              <a:rPr lang="en-US" sz="900" dirty="0"/>
              <a:t>. Obligations to make payments under any Product are solely the obligation of Licensee pursuant to the term of the contract between Licensee and you, and are not the responsibility of </a:t>
            </a:r>
            <a:r>
              <a:rPr lang="en-US" sz="900" dirty="0" err="1"/>
              <a:t>BofAS</a:t>
            </a:r>
            <a:r>
              <a:rPr lang="en-US" sz="900" dirty="0"/>
              <a:t>. </a:t>
            </a:r>
            <a:r>
              <a:rPr lang="en-US" sz="900" dirty="0" err="1"/>
              <a:t>BofAS</a:t>
            </a:r>
            <a:r>
              <a:rPr lang="en-US" sz="900" dirty="0"/>
              <a:t>, the Index and related information, the names of </a:t>
            </a:r>
            <a:r>
              <a:rPr lang="en-US" sz="900" dirty="0" err="1"/>
              <a:t>BofAS</a:t>
            </a:r>
            <a:r>
              <a:rPr lang="en-US" sz="900" dirty="0"/>
              <a:t> and its affiliates, and related trademarks may not be copied, used, or distributed without </a:t>
            </a:r>
            <a:r>
              <a:rPr lang="en-US" sz="900" dirty="0" err="1"/>
              <a:t>BofAS’s</a:t>
            </a:r>
            <a:r>
              <a:rPr lang="en-US" sz="900" dirty="0"/>
              <a:t> prior written approval. The Products have not been passed on as to their legality or suitability, and are not regulated, issued, endorsed, sold, guaranteed, or promoted by </a:t>
            </a:r>
            <a:r>
              <a:rPr lang="en-US" sz="900" dirty="0" err="1"/>
              <a:t>BofAS</a:t>
            </a:r>
            <a:r>
              <a:rPr lang="en-US" sz="900" dirty="0"/>
              <a:t>. </a:t>
            </a:r>
            <a:r>
              <a:rPr lang="en-US" sz="900" dirty="0" err="1"/>
              <a:t>BofAS’s</a:t>
            </a:r>
            <a:r>
              <a:rPr lang="en-US" sz="900" dirty="0"/>
              <a:t> only relationship to Licensee is the licensing (or sub-licensing) of certain trademarks and trade names and the Index or components thereof and </a:t>
            </a:r>
            <a:r>
              <a:rPr lang="en-US" sz="900" dirty="0" err="1"/>
              <a:t>BofAS</a:t>
            </a:r>
            <a:r>
              <a:rPr lang="en-US" sz="900" dirty="0"/>
              <a:t> is not party to any transaction contemplated herein. While volatility controls may result in less fluctuation in rates of return as compared to products or indices without volatility controls, they may also reduce the overall rate of return as compared to products or indices not subject to volatility controls. BOFAS MAKES NO WARRANTIES AND BEARS NO LIABILITY WITH RESPECT TO THE INDEX, ANY RELATED INFORMATION, THE TRADEMARKS, OR THE PRODUCT(S) (INCLUDING WITHOUT LIMITATION, THEIR QUALITY, ACCURACY, SUITABILITY AND/OR COMPLETENESS)</a:t>
            </a:r>
            <a:r>
              <a:rPr lang="en-US" sz="900" dirty="0">
                <a:latin typeface="Arial" panose="020B0604020202020204" pitchFamily="34" charset="0"/>
                <a:cs typeface="Arial" panose="020B0604020202020204" pitchFamily="34" charset="0"/>
              </a:rPr>
              <a:t> </a:t>
            </a:r>
          </a:p>
          <a:p>
            <a:pPr marL="0" indent="0">
              <a:buNone/>
            </a:pPr>
            <a:r>
              <a:rPr lang="en-US" sz="850" dirty="0">
                <a:latin typeface="Arial" panose="020B0604020202020204" pitchFamily="34" charset="0"/>
                <a:cs typeface="Arial" panose="020B0604020202020204" pitchFamily="34" charset="0"/>
              </a:rPr>
              <a:t> </a:t>
            </a:r>
          </a:p>
          <a:p>
            <a:pPr marL="0" indent="0">
              <a:buNone/>
            </a:pPr>
            <a:endParaRPr lang="en-US" sz="85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8BD83D55-9C2F-4459-79F8-65A87B1700B9}"/>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21973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a:t>Target Income Advantage Client Profile</a:t>
            </a:r>
          </a:p>
        </p:txBody>
      </p:sp>
      <p:sp>
        <p:nvSpPr>
          <p:cNvPr id="7" name="Content Placeholder 6"/>
          <p:cNvSpPr>
            <a:spLocks noGrp="1"/>
          </p:cNvSpPr>
          <p:nvPr>
            <p:ph idx="1"/>
          </p:nvPr>
        </p:nvSpPr>
        <p:spPr/>
        <p:txBody>
          <a:bodyPr/>
          <a:lstStyle/>
          <a:p>
            <a:r>
              <a:rPr lang="en-US" sz="2400" dirty="0"/>
              <a:t>Has a death benefit protection need</a:t>
            </a:r>
          </a:p>
          <a:p>
            <a:r>
              <a:rPr lang="en-US" sz="2400" dirty="0"/>
              <a:t>Looking for accumulation to help supplement</a:t>
            </a:r>
          </a:p>
          <a:p>
            <a:pPr lvl="1"/>
            <a:r>
              <a:rPr lang="en-US" sz="1600" dirty="0"/>
              <a:t>College savings</a:t>
            </a:r>
          </a:p>
          <a:p>
            <a:pPr lvl="1"/>
            <a:r>
              <a:rPr lang="en-US" sz="1600" dirty="0"/>
              <a:t>Retirement income</a:t>
            </a:r>
          </a:p>
          <a:p>
            <a:pPr lvl="1"/>
            <a:r>
              <a:rPr lang="en-US" sz="1600" dirty="0"/>
              <a:t>Other emergencies</a:t>
            </a:r>
            <a:endParaRPr lang="en-US" dirty="0"/>
          </a:p>
        </p:txBody>
      </p:sp>
      <p:sp>
        <p:nvSpPr>
          <p:cNvPr id="2" name="TextBox 1">
            <a:extLst>
              <a:ext uri="{FF2B5EF4-FFF2-40B4-BE49-F238E27FC236}">
                <a16:creationId xmlns:a16="http://schemas.microsoft.com/office/drawing/2014/main" id="{8484696A-5D47-2738-728B-C23328FAF93F}"/>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81286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Target Client Profile</a:t>
            </a:r>
          </a:p>
        </p:txBody>
      </p:sp>
      <p:sp>
        <p:nvSpPr>
          <p:cNvPr id="7" name="Content Placeholder 6"/>
          <p:cNvSpPr>
            <a:spLocks noGrp="1"/>
          </p:cNvSpPr>
          <p:nvPr>
            <p:ph idx="1"/>
          </p:nvPr>
        </p:nvSpPr>
        <p:spPr/>
        <p:txBody>
          <a:bodyPr/>
          <a:lstStyle/>
          <a:p>
            <a:r>
              <a:rPr lang="en-US" sz="2400" dirty="0"/>
              <a:t>Ages 35-55</a:t>
            </a:r>
          </a:p>
          <a:p>
            <a:r>
              <a:rPr lang="en-US" sz="2400" dirty="0"/>
              <a:t>Typically, should have 15+ years until distributions begin</a:t>
            </a:r>
          </a:p>
          <a:p>
            <a:pPr lvl="1"/>
            <a:r>
              <a:rPr lang="en-US" dirty="0"/>
              <a:t>Allows the policy time for growth</a:t>
            </a:r>
          </a:p>
          <a:p>
            <a:pPr lvl="1"/>
            <a:r>
              <a:rPr lang="en-US" dirty="0"/>
              <a:t>Gets the policy past the surrender charge period</a:t>
            </a:r>
          </a:p>
          <a:p>
            <a:r>
              <a:rPr lang="en-US" sz="2400" dirty="0"/>
              <a:t>Has maxed out other employer-sponsored retirement savings vehicles</a:t>
            </a:r>
          </a:p>
          <a:p>
            <a:pPr marL="457200" lvl="1" indent="0">
              <a:buNone/>
            </a:pPr>
            <a:endParaRPr lang="en-US" dirty="0"/>
          </a:p>
        </p:txBody>
      </p:sp>
      <p:sp>
        <p:nvSpPr>
          <p:cNvPr id="2" name="TextBox 1">
            <a:extLst>
              <a:ext uri="{FF2B5EF4-FFF2-40B4-BE49-F238E27FC236}">
                <a16:creationId xmlns:a16="http://schemas.microsoft.com/office/drawing/2014/main" id="{8EBDF676-055F-CD7C-6F2D-2E8129A1407F}"/>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87227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How it Works</a:t>
            </a:r>
          </a:p>
        </p:txBody>
      </p:sp>
      <p:sp>
        <p:nvSpPr>
          <p:cNvPr id="7" name="Content Placeholder 6"/>
          <p:cNvSpPr>
            <a:spLocks noGrp="1"/>
          </p:cNvSpPr>
          <p:nvPr>
            <p:ph idx="1"/>
          </p:nvPr>
        </p:nvSpPr>
        <p:spPr/>
        <p:txBody>
          <a:bodyPr/>
          <a:lstStyle/>
          <a:p>
            <a:r>
              <a:rPr lang="en-US" dirty="0"/>
              <a:t>Growth potential</a:t>
            </a:r>
          </a:p>
          <a:p>
            <a:pPr lvl="1"/>
            <a:r>
              <a:rPr lang="en-US" sz="1600" dirty="0"/>
              <a:t>The higher the funding level, the more growth potential </a:t>
            </a:r>
          </a:p>
          <a:p>
            <a:pPr marL="57150" indent="0" algn="ctr">
              <a:buNone/>
            </a:pPr>
            <a:br>
              <a:rPr lang="en-US" i="1" dirty="0">
                <a:solidFill>
                  <a:srgbClr val="0070C0"/>
                </a:solidFill>
              </a:rPr>
            </a:br>
            <a:r>
              <a:rPr lang="en-US" i="1" dirty="0">
                <a:solidFill>
                  <a:srgbClr val="0070C0"/>
                </a:solidFill>
              </a:rPr>
              <a:t>What can the client afford to contribute?</a:t>
            </a:r>
          </a:p>
        </p:txBody>
      </p:sp>
      <p:sp>
        <p:nvSpPr>
          <p:cNvPr id="2" name="TextBox 1">
            <a:extLst>
              <a:ext uri="{FF2B5EF4-FFF2-40B4-BE49-F238E27FC236}">
                <a16:creationId xmlns:a16="http://schemas.microsoft.com/office/drawing/2014/main" id="{EA270DAA-6881-55DE-4810-22C13DED3134}"/>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4029725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Typical Funding Scenario</a:t>
            </a:r>
          </a:p>
        </p:txBody>
      </p:sp>
      <p:sp>
        <p:nvSpPr>
          <p:cNvPr id="7" name="Content Placeholder 6"/>
          <p:cNvSpPr>
            <a:spLocks noGrp="1"/>
          </p:cNvSpPr>
          <p:nvPr>
            <p:ph idx="1"/>
          </p:nvPr>
        </p:nvSpPr>
        <p:spPr/>
        <p:txBody>
          <a:bodyPr/>
          <a:lstStyle/>
          <a:p>
            <a:r>
              <a:rPr lang="en-US" dirty="0"/>
              <a:t>Minimum Face (Maximum Funded Premium) Solve</a:t>
            </a:r>
          </a:p>
          <a:p>
            <a:r>
              <a:rPr lang="en-US" dirty="0"/>
              <a:t>Death Benefit Option 2 (Increasing)</a:t>
            </a:r>
          </a:p>
          <a:p>
            <a:r>
              <a:rPr lang="en-US" dirty="0"/>
              <a:t>Allows the most premium to go towards building the policy’s cash value</a:t>
            </a:r>
            <a:r>
              <a:rPr lang="en-US" baseline="30000" dirty="0"/>
              <a:t>1</a:t>
            </a:r>
          </a:p>
        </p:txBody>
      </p:sp>
      <p:sp>
        <p:nvSpPr>
          <p:cNvPr id="4" name="TextBox 3"/>
          <p:cNvSpPr txBox="1"/>
          <p:nvPr/>
        </p:nvSpPr>
        <p:spPr>
          <a:xfrm>
            <a:off x="76200" y="4351092"/>
            <a:ext cx="5486400" cy="246221"/>
          </a:xfrm>
          <a:prstGeom prst="rect">
            <a:avLst/>
          </a:prstGeom>
          <a:noFill/>
        </p:spPr>
        <p:txBody>
          <a:bodyPr wrap="square" rtlCol="0">
            <a:spAutoFit/>
          </a:bodyPr>
          <a:lstStyle/>
          <a:p>
            <a:pPr marL="117475" indent="-117475"/>
            <a:r>
              <a:rPr lang="en-US" sz="1000" kern="0" dirty="0">
                <a:solidFill>
                  <a:schemeClr val="bg1">
                    <a:lumMod val="50000"/>
                  </a:schemeClr>
                </a:solidFill>
                <a:latin typeface="+mj-lt"/>
              </a:rPr>
              <a:t>1 </a:t>
            </a:r>
            <a:r>
              <a:rPr lang="en-US" sz="1000" kern="0" dirty="0">
                <a:solidFill>
                  <a:schemeClr val="bg1">
                    <a:lumMod val="50000"/>
                  </a:schemeClr>
                </a:solidFill>
              </a:rPr>
              <a:t>The amount that may be available through loans and withdrawals, as defined in the contract. </a:t>
            </a:r>
          </a:p>
        </p:txBody>
      </p:sp>
      <p:sp>
        <p:nvSpPr>
          <p:cNvPr id="2" name="TextBox 1">
            <a:extLst>
              <a:ext uri="{FF2B5EF4-FFF2-40B4-BE49-F238E27FC236}">
                <a16:creationId xmlns:a16="http://schemas.microsoft.com/office/drawing/2014/main" id="{3F50B3D0-93BE-CA5F-44A1-55CE5297EF26}"/>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933286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Typical Distribution Scenario</a:t>
            </a:r>
          </a:p>
        </p:txBody>
      </p:sp>
      <p:sp>
        <p:nvSpPr>
          <p:cNvPr id="7" name="Content Placeholder 6"/>
          <p:cNvSpPr>
            <a:spLocks noGrp="1"/>
          </p:cNvSpPr>
          <p:nvPr>
            <p:ph idx="1"/>
          </p:nvPr>
        </p:nvSpPr>
        <p:spPr/>
        <p:txBody>
          <a:bodyPr/>
          <a:lstStyle/>
          <a:p>
            <a:r>
              <a:rPr lang="en-US" sz="2400" dirty="0"/>
              <a:t>Tax-free distributions are typically illustrated as: </a:t>
            </a:r>
          </a:p>
          <a:p>
            <a:pPr lvl="1"/>
            <a:r>
              <a:rPr lang="en-US" sz="2000" dirty="0"/>
              <a:t>Index loans OR</a:t>
            </a:r>
          </a:p>
          <a:p>
            <a:pPr lvl="1"/>
            <a:r>
              <a:rPr lang="en-US" sz="2000" dirty="0"/>
              <a:t>Withdrawals to basis (the amount of premiums paid), then loans</a:t>
            </a:r>
          </a:p>
          <a:p>
            <a:endParaRPr lang="en-US" sz="1200" dirty="0"/>
          </a:p>
          <a:p>
            <a:r>
              <a:rPr lang="en-US" sz="2400" dirty="0"/>
              <a:t>At time of distribution, clients generally want to: </a:t>
            </a:r>
          </a:p>
          <a:p>
            <a:pPr lvl="1"/>
            <a:r>
              <a:rPr lang="en-US" sz="2000" dirty="0"/>
              <a:t>Stop making premium payments</a:t>
            </a:r>
          </a:p>
          <a:p>
            <a:pPr lvl="1"/>
            <a:r>
              <a:rPr lang="en-US" sz="2000" dirty="0"/>
              <a:t>Switch to Death Benefit Option 1 (Level)</a:t>
            </a:r>
          </a:p>
        </p:txBody>
      </p:sp>
      <p:sp>
        <p:nvSpPr>
          <p:cNvPr id="2" name="TextBox 1">
            <a:extLst>
              <a:ext uri="{FF2B5EF4-FFF2-40B4-BE49-F238E27FC236}">
                <a16:creationId xmlns:a16="http://schemas.microsoft.com/office/drawing/2014/main" id="{4E4A50B7-DC9D-22C2-279F-811F04FE2575}"/>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989223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Typical Distribution Scenario</a:t>
            </a:r>
          </a:p>
        </p:txBody>
      </p:sp>
      <p:sp>
        <p:nvSpPr>
          <p:cNvPr id="7" name="Content Placeholder 6"/>
          <p:cNvSpPr>
            <a:spLocks noGrp="1"/>
          </p:cNvSpPr>
          <p:nvPr>
            <p:ph idx="1"/>
          </p:nvPr>
        </p:nvSpPr>
        <p:spPr/>
        <p:txBody>
          <a:bodyPr/>
          <a:lstStyle/>
          <a:p>
            <a:r>
              <a:rPr lang="en-US" dirty="0"/>
              <a:t>Solve for</a:t>
            </a:r>
          </a:p>
          <a:p>
            <a:pPr lvl="1"/>
            <a:r>
              <a:rPr lang="en-US" dirty="0"/>
              <a:t>20-25 Years of Distributions</a:t>
            </a:r>
          </a:p>
          <a:p>
            <a:pPr lvl="2"/>
            <a:r>
              <a:rPr lang="en-US" dirty="0"/>
              <a:t>i.e. Distributions from 65-85</a:t>
            </a:r>
          </a:p>
          <a:p>
            <a:endParaRPr lang="en-US" dirty="0"/>
          </a:p>
          <a:p>
            <a:r>
              <a:rPr lang="en-US" dirty="0"/>
              <a:t>Policy must stay in force for loans to not be taxed</a:t>
            </a:r>
          </a:p>
          <a:p>
            <a:r>
              <a:rPr lang="en-US" dirty="0" err="1"/>
              <a:t>LapseGuard</a:t>
            </a:r>
            <a:r>
              <a:rPr lang="en-US" dirty="0"/>
              <a:t> Rider</a:t>
            </a:r>
          </a:p>
          <a:p>
            <a:endParaRPr lang="en-US" dirty="0"/>
          </a:p>
          <a:p>
            <a:endParaRPr lang="en-US" dirty="0"/>
          </a:p>
        </p:txBody>
      </p:sp>
      <p:sp>
        <p:nvSpPr>
          <p:cNvPr id="2" name="TextBox 1">
            <a:extLst>
              <a:ext uri="{FF2B5EF4-FFF2-40B4-BE49-F238E27FC236}">
                <a16:creationId xmlns:a16="http://schemas.microsoft.com/office/drawing/2014/main" id="{A8BB0CF1-0C84-2845-5CD0-463E3D7D4D58}"/>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767587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A Hypothetical Client: Andrew</a:t>
            </a:r>
          </a:p>
        </p:txBody>
      </p:sp>
      <p:sp>
        <p:nvSpPr>
          <p:cNvPr id="7" name="Content Placeholder 6"/>
          <p:cNvSpPr>
            <a:spLocks noGrp="1"/>
          </p:cNvSpPr>
          <p:nvPr>
            <p:ph idx="1"/>
          </p:nvPr>
        </p:nvSpPr>
        <p:spPr/>
        <p:txBody>
          <a:bodyPr/>
          <a:lstStyle/>
          <a:p>
            <a:pPr marL="0" indent="0">
              <a:buNone/>
            </a:pPr>
            <a:r>
              <a:rPr lang="en-US" sz="2000" dirty="0">
                <a:solidFill>
                  <a:srgbClr val="0072C6"/>
                </a:solidFill>
              </a:rPr>
              <a:t>A Hypothetical Client: Andrew</a:t>
            </a:r>
          </a:p>
          <a:p>
            <a:r>
              <a:rPr lang="en-US" sz="1800" dirty="0"/>
              <a:t>Age 40, Preferred Nonsmoker</a:t>
            </a:r>
          </a:p>
          <a:p>
            <a:pPr marL="344488" lvl="1"/>
            <a:r>
              <a:rPr lang="en-US" sz="1800" dirty="0"/>
              <a:t>Contributes the maximum amount to his employer-sponsored plan</a:t>
            </a:r>
          </a:p>
          <a:p>
            <a:pPr marL="344488" lvl="1"/>
            <a:r>
              <a:rPr lang="en-US" sz="1800" dirty="0"/>
              <a:t>Has an additional $500 to put towards his IUL policy monthly</a:t>
            </a:r>
          </a:p>
          <a:p>
            <a:pPr marL="344488" lvl="1"/>
            <a:r>
              <a:rPr lang="en-US" sz="1800" dirty="0"/>
              <a:t>Minimum non-MEC face amount = $153,375</a:t>
            </a:r>
          </a:p>
        </p:txBody>
      </p:sp>
      <p:pic>
        <p:nvPicPr>
          <p:cNvPr id="4" name="Picture 2" descr="C:\Users\req84820\Downloads\GettyImages-103332507.jpg">
            <a:extLst>
              <a:ext uri="{FF2B5EF4-FFF2-40B4-BE49-F238E27FC236}">
                <a16:creationId xmlns:a16="http://schemas.microsoft.com/office/drawing/2014/main" id="{70311A5F-5EA0-4179-BBEF-2266CA32C1D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flipH="1">
            <a:off x="67911" y="531128"/>
            <a:ext cx="4145616"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C979749-3EEB-A169-AAE1-1AE7A5548469}"/>
              </a:ext>
            </a:extLst>
          </p:cNvPr>
          <p:cNvSpPr txBox="1"/>
          <p:nvPr/>
        </p:nvSpPr>
        <p:spPr>
          <a:xfrm>
            <a:off x="244928" y="4698505"/>
            <a:ext cx="3276600" cy="400110"/>
          </a:xfrm>
          <a:prstGeom prst="rect">
            <a:avLst/>
          </a:prstGeom>
          <a:noFill/>
        </p:spPr>
        <p:txBody>
          <a:bodyPr wrap="square" rtlCol="0">
            <a:spAutoFit/>
          </a:bodyPr>
          <a:lstStyle/>
          <a:p>
            <a:r>
              <a:rPr lang="en-US" sz="1000" dirty="0"/>
              <a:t>For producer use only.</a:t>
            </a:r>
            <a:br>
              <a:rPr lang="en-US" sz="1000" dirty="0"/>
            </a:br>
            <a:r>
              <a:rPr lang="en-US" sz="1000" dirty="0"/>
              <a:t>Not for use with the general public.</a:t>
            </a:r>
          </a:p>
        </p:txBody>
      </p:sp>
    </p:spTree>
    <p:extLst>
      <p:ext uri="{BB962C8B-B14F-4D97-AF65-F5344CB8AC3E}">
        <p14:creationId xmlns:p14="http://schemas.microsoft.com/office/powerpoint/2010/main" val="3357820742"/>
      </p:ext>
    </p:extLst>
  </p:cSld>
  <p:clrMapOvr>
    <a:masterClrMapping/>
  </p:clrMapOvr>
</p:sld>
</file>

<file path=ppt/theme/theme1.xml><?xml version="1.0" encoding="utf-8"?>
<a:theme xmlns:a="http://schemas.openxmlformats.org/drawingml/2006/main" name="Mutual of Omaha Corporate Template">
  <a:themeElements>
    <a:clrScheme name="Mutual of Omaha">
      <a:dk1>
        <a:srgbClr val="195992"/>
      </a:dk1>
      <a:lt1>
        <a:srgbClr val="FFFFFF"/>
      </a:lt1>
      <a:dk2>
        <a:srgbClr val="253661"/>
      </a:dk2>
      <a:lt2>
        <a:srgbClr val="E7E6E6"/>
      </a:lt2>
      <a:accent1>
        <a:srgbClr val="0063A6"/>
      </a:accent1>
      <a:accent2>
        <a:srgbClr val="248DC1"/>
      </a:accent2>
      <a:accent3>
        <a:srgbClr val="6FC5E7"/>
      </a:accent3>
      <a:accent4>
        <a:srgbClr val="7CB541"/>
      </a:accent4>
      <a:accent5>
        <a:srgbClr val="EAAC34"/>
      </a:accent5>
      <a:accent6>
        <a:srgbClr val="D96D2D"/>
      </a:accent6>
      <a:hlink>
        <a:srgbClr val="1199D6"/>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accent1"/>
          </a:solid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4" id="{E92F1031-88E1-6240-98E0-3B62118DEDDA}" vid="{B4A56407-58C1-2E4C-A49D-56676A6CB2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1E1F639D36514191E76E1AAE4F234D" ma:contentTypeVersion="12" ma:contentTypeDescription="Create a new document." ma:contentTypeScope="" ma:versionID="486f8020812c01bad0bca6b3ddc9465c">
  <xsd:schema xmlns:xsd="http://www.w3.org/2001/XMLSchema" xmlns:xs="http://www.w3.org/2001/XMLSchema" xmlns:p="http://schemas.microsoft.com/office/2006/metadata/properties" xmlns:ns3="6ab069e2-3d5f-4b73-800f-8385526052c9" xmlns:ns4="fab5473c-dd14-488e-a413-badcd78b7821" targetNamespace="http://schemas.microsoft.com/office/2006/metadata/properties" ma:root="true" ma:fieldsID="dc7ae5b0b38e22432ff96a65381bb1b4" ns3:_="" ns4:_="">
    <xsd:import namespace="6ab069e2-3d5f-4b73-800f-8385526052c9"/>
    <xsd:import namespace="fab5473c-dd14-488e-a413-badcd78b782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069e2-3d5f-4b73-800f-8385526052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b5473c-dd14-488e-a413-badcd78b782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A25BA3-E529-417A-BBD5-C46F6AF08C7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6AA4F45-0CD8-4D11-ADD0-FFF01BCE20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069e2-3d5f-4b73-800f-8385526052c9"/>
    <ds:schemaRef ds:uri="fab5473c-dd14-488e-a413-badcd78b78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9B48EA-50B2-425C-A53A-7C1E7E6D93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Template>
  <TotalTime>5042</TotalTime>
  <Words>3924</Words>
  <Application>Microsoft Office PowerPoint</Application>
  <PresentationFormat>On-screen Show (16:9)</PresentationFormat>
  <Paragraphs>200</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Mutual of Omaha Corporate Template</vt:lpstr>
      <vt:lpstr>PowerPoint Presentation</vt:lpstr>
      <vt:lpstr>What is an IUL?</vt:lpstr>
      <vt:lpstr>Target Income Advantage Client Profile</vt:lpstr>
      <vt:lpstr>Target Client Profile</vt:lpstr>
      <vt:lpstr>How it Works</vt:lpstr>
      <vt:lpstr>Typical Funding Scenario</vt:lpstr>
      <vt:lpstr>Typical Distribution Scenario</vt:lpstr>
      <vt:lpstr>Typical Distribution Scenario</vt:lpstr>
      <vt:lpstr>A Hypothetical Client: Andrew</vt:lpstr>
      <vt:lpstr>PowerPoint Presentation</vt:lpstr>
      <vt:lpstr>PowerPoint Presentation</vt:lpstr>
      <vt:lpstr>PowerPoint Presentation</vt:lpstr>
      <vt:lpstr>How the Policy Achieves Growth</vt:lpstr>
      <vt:lpstr>Crediting Strategy Options</vt:lpstr>
      <vt:lpstr>Distributions</vt:lpstr>
      <vt:lpstr>Index Loan Potential</vt:lpstr>
      <vt:lpstr>Guaranteed Refund Option</vt:lpstr>
      <vt:lpstr>Accelerated Death Benefit Riders</vt:lpstr>
      <vt:lpstr>Strong, Stable &amp; Secure for Over 100 Years</vt:lpstr>
      <vt:lpstr>PowerPoint Presentation</vt:lpstr>
      <vt:lpstr>S&amp;P 500® Index Notice</vt:lpstr>
      <vt:lpstr>Bank of America Disclosure</vt:lpstr>
    </vt:vector>
  </TitlesOfParts>
  <Company>Mutual of Omaha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Mills</dc:creator>
  <cp:lastModifiedBy>Catlin, Christine</cp:lastModifiedBy>
  <cp:revision>124</cp:revision>
  <dcterms:created xsi:type="dcterms:W3CDTF">2016-03-11T13:59:29Z</dcterms:created>
  <dcterms:modified xsi:type="dcterms:W3CDTF">2023-06-29T03:42:28Z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0x0101001D1E1F639D36514191E76E1AAE4F234D</vt:lpwstr>
  </property>
</Properties>
</file>