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Override1.xml" ContentType="application/vnd.openxmlformats-officedocument.themeOverrid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4"/>
    <p:sldMasterId id="2147483680" r:id="rId5"/>
  </p:sldMasterIdLst>
  <p:notesMasterIdLst>
    <p:notesMasterId r:id="rId27"/>
  </p:notesMasterIdLst>
  <p:handoutMasterIdLst>
    <p:handoutMasterId r:id="rId28"/>
  </p:handoutMasterIdLst>
  <p:sldIdLst>
    <p:sldId id="256" r:id="rId6"/>
    <p:sldId id="275" r:id="rId7"/>
    <p:sldId id="295" r:id="rId8"/>
    <p:sldId id="296" r:id="rId9"/>
    <p:sldId id="299" r:id="rId10"/>
    <p:sldId id="297" r:id="rId11"/>
    <p:sldId id="298" r:id="rId12"/>
    <p:sldId id="311" r:id="rId13"/>
    <p:sldId id="310" r:id="rId14"/>
    <p:sldId id="303" r:id="rId15"/>
    <p:sldId id="306" r:id="rId16"/>
    <p:sldId id="300" r:id="rId17"/>
    <p:sldId id="313" r:id="rId18"/>
    <p:sldId id="302" r:id="rId19"/>
    <p:sldId id="307" r:id="rId20"/>
    <p:sldId id="304" r:id="rId21"/>
    <p:sldId id="305" r:id="rId22"/>
    <p:sldId id="265" r:id="rId23"/>
    <p:sldId id="273" r:id="rId24"/>
    <p:sldId id="309" r:id="rId25"/>
    <p:sldId id="312" r:id="rId2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6179"/>
    <a:srgbClr val="0072C6"/>
    <a:srgbClr val="28999C"/>
    <a:srgbClr val="85BBD3"/>
    <a:srgbClr val="FCEECF"/>
    <a:srgbClr val="FAFEE8"/>
    <a:srgbClr val="E0F4F4"/>
    <a:srgbClr val="73CDCD"/>
    <a:srgbClr val="4CCED1"/>
    <a:srgbClr val="DD7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0CF172-0DCB-47A1-9802-F0AAFDD66E65}" v="35" dt="2023-06-29T03:53:20.8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57" autoAdjust="0"/>
    <p:restoredTop sz="63165" autoAdjust="0"/>
  </p:normalViewPr>
  <p:slideViewPr>
    <p:cSldViewPr>
      <p:cViewPr varScale="1">
        <p:scale>
          <a:sx n="95" d="100"/>
          <a:sy n="95" d="100"/>
        </p:scale>
        <p:origin x="1884" y="7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1" d="100"/>
          <a:sy n="71" d="100"/>
        </p:scale>
        <p:origin x="-318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file012.corp.mutualofomaha.com\SMO_PUB\Product%20Marketing\Life%20Marketing%20Team\Life%20Protection%20Advantage%20IUL\IllustrationIdea\Illustration_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109010325805083"/>
          <c:y val="5.0925925925925923E-2"/>
          <c:w val="0.73033193455608469"/>
          <c:h val="0.89814814814814814"/>
        </c:manualLayout>
      </c:layout>
      <c:barChart>
        <c:barDir val="bar"/>
        <c:grouping val="clustered"/>
        <c:varyColors val="0"/>
        <c:ser>
          <c:idx val="0"/>
          <c:order val="0"/>
          <c:spPr>
            <a:ln>
              <a:solidFill>
                <a:schemeClr val="accent5">
                  <a:lumMod val="75000"/>
                </a:schemeClr>
              </a:solidFill>
            </a:ln>
          </c:spPr>
          <c:invertIfNegative val="0"/>
          <c:dPt>
            <c:idx val="0"/>
            <c:invertIfNegative val="0"/>
            <c:bubble3D val="0"/>
            <c:spPr>
              <a:solidFill>
                <a:schemeClr val="accent5">
                  <a:lumMod val="40000"/>
                  <a:lumOff val="60000"/>
                </a:schemeClr>
              </a:solidFill>
              <a:ln>
                <a:noFill/>
              </a:ln>
            </c:spPr>
            <c:extLst>
              <c:ext xmlns:c16="http://schemas.microsoft.com/office/drawing/2014/chart" uri="{C3380CC4-5D6E-409C-BE32-E72D297353CC}">
                <c16:uniqueId val="{00000001-F2D6-4ED6-AE2D-AFEA007CF9A4}"/>
              </c:ext>
            </c:extLst>
          </c:dPt>
          <c:dPt>
            <c:idx val="1"/>
            <c:invertIfNegative val="0"/>
            <c:bubble3D val="0"/>
            <c:spPr>
              <a:solidFill>
                <a:schemeClr val="accent5">
                  <a:lumMod val="40000"/>
                  <a:lumOff val="60000"/>
                </a:schemeClr>
              </a:solidFill>
              <a:ln>
                <a:noFill/>
              </a:ln>
            </c:spPr>
            <c:extLst>
              <c:ext xmlns:c16="http://schemas.microsoft.com/office/drawing/2014/chart" uri="{C3380CC4-5D6E-409C-BE32-E72D297353CC}">
                <c16:uniqueId val="{00000003-F2D6-4ED6-AE2D-AFEA007CF9A4}"/>
              </c:ext>
            </c:extLst>
          </c:dPt>
          <c:dPt>
            <c:idx val="2"/>
            <c:invertIfNegative val="0"/>
            <c:bubble3D val="0"/>
            <c:spPr>
              <a:solidFill>
                <a:schemeClr val="accent5"/>
              </a:solidFill>
              <a:ln>
                <a:noFill/>
              </a:ln>
            </c:spPr>
            <c:extLst>
              <c:ext xmlns:c16="http://schemas.microsoft.com/office/drawing/2014/chart" uri="{C3380CC4-5D6E-409C-BE32-E72D297353CC}">
                <c16:uniqueId val="{00000005-F2D6-4ED6-AE2D-AFEA007CF9A4}"/>
              </c:ext>
            </c:extLst>
          </c:dPt>
          <c:dPt>
            <c:idx val="3"/>
            <c:invertIfNegative val="0"/>
            <c:bubble3D val="0"/>
            <c:spPr>
              <a:solidFill>
                <a:schemeClr val="accent5"/>
              </a:solidFill>
              <a:ln>
                <a:noFill/>
              </a:ln>
            </c:spPr>
            <c:extLst>
              <c:ext xmlns:c16="http://schemas.microsoft.com/office/drawing/2014/chart" uri="{C3380CC4-5D6E-409C-BE32-E72D297353CC}">
                <c16:uniqueId val="{00000007-F2D6-4ED6-AE2D-AFEA007CF9A4}"/>
              </c:ext>
            </c:extLst>
          </c:dPt>
          <c:dLbls>
            <c:dLbl>
              <c:idx val="0"/>
              <c:layout>
                <c:manualLayout>
                  <c:x val="0"/>
                  <c:y val="0"/>
                </c:manualLayout>
              </c:layout>
              <c:tx>
                <c:rich>
                  <a:bodyPr/>
                  <a:lstStyle/>
                  <a:p>
                    <a:r>
                      <a:rPr lang="en-US" sz="1100" b="1"/>
                      <a:t>To Age 120</a:t>
                    </a:r>
                    <a:endParaRPr lang="en-US"/>
                  </a:p>
                </c:rich>
              </c:tx>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F2D6-4ED6-AE2D-AFEA007CF9A4}"/>
                </c:ext>
              </c:extLst>
            </c:dLbl>
            <c:dLbl>
              <c:idx val="1"/>
              <c:tx>
                <c:rich>
                  <a:bodyPr/>
                  <a:lstStyle/>
                  <a:p>
                    <a:r>
                      <a:rPr lang="en-US" sz="1100" b="1"/>
                      <a:t>To Age 103</a:t>
                    </a:r>
                    <a:endParaRPr lang="en-US"/>
                  </a:p>
                </c:rich>
              </c:tx>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F2D6-4ED6-AE2D-AFEA007CF9A4}"/>
                </c:ext>
              </c:extLst>
            </c:dLbl>
            <c:dLbl>
              <c:idx val="2"/>
              <c:tx>
                <c:rich>
                  <a:bodyPr/>
                  <a:lstStyle/>
                  <a:p>
                    <a:r>
                      <a:rPr lang="en-US" sz="1100" b="1"/>
                      <a:t>To Age</a:t>
                    </a:r>
                    <a:r>
                      <a:rPr lang="en-US" sz="1100" b="1" baseline="0"/>
                      <a:t> 85</a:t>
                    </a:r>
                    <a:endParaRPr lang="en-US"/>
                  </a:p>
                </c:rich>
              </c:tx>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F2D6-4ED6-AE2D-AFEA007CF9A4}"/>
                </c:ext>
              </c:extLst>
            </c:dLbl>
            <c:dLbl>
              <c:idx val="3"/>
              <c:tx>
                <c:rich>
                  <a:bodyPr/>
                  <a:lstStyle/>
                  <a:p>
                    <a:r>
                      <a:rPr lang="en-US" sz="1100" b="1"/>
                      <a:t>To Age 85</a:t>
                    </a:r>
                    <a:endParaRPr lang="en-US"/>
                  </a:p>
                </c:rich>
              </c:tx>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F2D6-4ED6-AE2D-AFEA007CF9A4}"/>
                </c:ext>
              </c:extLst>
            </c:dLbl>
            <c:spPr>
              <a:noFill/>
              <a:ln>
                <a:noFill/>
              </a:ln>
              <a:effectLst/>
            </c:spPr>
            <c:txPr>
              <a:bodyPr/>
              <a:lstStyle/>
              <a:p>
                <a:pPr>
                  <a:defRPr sz="1100" b="1"/>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Sheet1!$B$6:$B$8</c:f>
              <c:strCache>
                <c:ptCount val="3"/>
                <c:pt idx="0">
                  <c:v>5.5%
Projected Rate</c:v>
                </c:pt>
                <c:pt idx="1">
                  <c:v>4%
Projected Rate</c:v>
                </c:pt>
                <c:pt idx="2">
                  <c:v>Guaranteed
Coverage</c:v>
                </c:pt>
              </c:strCache>
            </c:strRef>
          </c:cat>
          <c:val>
            <c:numRef>
              <c:f>Sheet1!$C$6:$C$8</c:f>
              <c:numCache>
                <c:formatCode>General</c:formatCode>
                <c:ptCount val="3"/>
                <c:pt idx="0">
                  <c:v>120</c:v>
                </c:pt>
                <c:pt idx="1">
                  <c:v>103</c:v>
                </c:pt>
                <c:pt idx="2">
                  <c:v>85</c:v>
                </c:pt>
              </c:numCache>
            </c:numRef>
          </c:val>
          <c:extLst>
            <c:ext xmlns:c16="http://schemas.microsoft.com/office/drawing/2014/chart" uri="{C3380CC4-5D6E-409C-BE32-E72D297353CC}">
              <c16:uniqueId val="{00000008-F2D6-4ED6-AE2D-AFEA007CF9A4}"/>
            </c:ext>
          </c:extLst>
        </c:ser>
        <c:dLbls>
          <c:showLegendKey val="0"/>
          <c:showVal val="0"/>
          <c:showCatName val="0"/>
          <c:showSerName val="0"/>
          <c:showPercent val="0"/>
          <c:showBubbleSize val="0"/>
        </c:dLbls>
        <c:gapWidth val="83"/>
        <c:axId val="48389120"/>
        <c:axId val="48395008"/>
      </c:barChart>
      <c:catAx>
        <c:axId val="48389120"/>
        <c:scaling>
          <c:orientation val="minMax"/>
        </c:scaling>
        <c:delete val="0"/>
        <c:axPos val="l"/>
        <c:numFmt formatCode="General" sourceLinked="1"/>
        <c:majorTickMark val="out"/>
        <c:minorTickMark val="none"/>
        <c:tickLblPos val="nextTo"/>
        <c:txPr>
          <a:bodyPr/>
          <a:lstStyle/>
          <a:p>
            <a:pPr>
              <a:defRPr sz="1000" b="0"/>
            </a:pPr>
            <a:endParaRPr lang="en-US"/>
          </a:p>
        </c:txPr>
        <c:crossAx val="48395008"/>
        <c:crosses val="autoZero"/>
        <c:auto val="1"/>
        <c:lblAlgn val="ctr"/>
        <c:lblOffset val="100"/>
        <c:noMultiLvlLbl val="0"/>
      </c:catAx>
      <c:valAx>
        <c:axId val="48395008"/>
        <c:scaling>
          <c:orientation val="minMax"/>
          <c:max val="120"/>
        </c:scaling>
        <c:delete val="1"/>
        <c:axPos val="b"/>
        <c:numFmt formatCode="General" sourceLinked="1"/>
        <c:majorTickMark val="out"/>
        <c:minorTickMark val="none"/>
        <c:tickLblPos val="nextTo"/>
        <c:crossAx val="48389120"/>
        <c:crosses val="autoZero"/>
        <c:crossBetween val="between"/>
      </c:valAx>
    </c:plotArea>
    <c:plotVisOnly val="1"/>
    <c:dispBlanksAs val="gap"/>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190B74-F9EE-41F3-9217-FBB068E0E8DE}" type="datetimeFigureOut">
              <a:rPr lang="en-US" smtClean="0"/>
              <a:t>06/28/2023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01D7975-2578-40C8-8C49-34B846D57EF9}" type="slidenum">
              <a:rPr lang="en-US" smtClean="0"/>
              <a:t>‹#›</a:t>
            </a:fld>
            <a:endParaRPr lang="en-US"/>
          </a:p>
        </p:txBody>
      </p:sp>
    </p:spTree>
    <p:extLst>
      <p:ext uri="{BB962C8B-B14F-4D97-AF65-F5344CB8AC3E}">
        <p14:creationId xmlns:p14="http://schemas.microsoft.com/office/powerpoint/2010/main" val="25634142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89EF7C-2011-4EB3-B03F-4B03D19DC92D}" type="datetimeFigureOut">
              <a:rPr lang="en-US" smtClean="0"/>
              <a:pPr/>
              <a:t>06/28/2023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C1EEF0-8A2B-4B5A-90CB-9A59B02D1E16}" type="slidenum">
              <a:rPr lang="en-US" smtClean="0"/>
              <a:pPr/>
              <a:t>‹#›</a:t>
            </a:fld>
            <a:endParaRPr lang="en-US"/>
          </a:p>
        </p:txBody>
      </p:sp>
    </p:spTree>
    <p:extLst>
      <p:ext uri="{BB962C8B-B14F-4D97-AF65-F5344CB8AC3E}">
        <p14:creationId xmlns:p14="http://schemas.microsoft.com/office/powerpoint/2010/main" val="3472751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Moving into a new home. Celebrating accomplishments. First steps. First bicycle. First day of school.</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These are</a:t>
            </a:r>
            <a:r>
              <a:rPr lang="en-US" baseline="0" dirty="0"/>
              <a:t> just some of the milestones of your clients’ lives</a:t>
            </a:r>
            <a:r>
              <a:rPr lang="en-US" dirty="0"/>
              <a:t>. They wouldn’t want to miss any of them. But if they can no longer share them with their family, you know they would want their loved ones to have the financial protection that will help them carry on with their lives.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That’s where a Life Protection Advantage indexed universal life insurance policy comes in. The</a:t>
            </a:r>
            <a:r>
              <a:rPr lang="en-US" baseline="0" dirty="0"/>
              <a:t> death benefit </a:t>
            </a:r>
            <a:r>
              <a:rPr lang="en-US" dirty="0"/>
              <a:t>can help the insured provide for his or her loved ones and maintain their standard of living – even if the insured is no longer around. </a:t>
            </a:r>
          </a:p>
          <a:p>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1</a:t>
            </a:fld>
            <a:endParaRPr lang="en-US"/>
          </a:p>
        </p:txBody>
      </p:sp>
    </p:spTree>
    <p:extLst>
      <p:ext uri="{BB962C8B-B14F-4D97-AF65-F5344CB8AC3E}">
        <p14:creationId xmlns:p14="http://schemas.microsoft.com/office/powerpoint/2010/main" val="689325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By paying this extra amount of premium,</a:t>
            </a:r>
            <a:r>
              <a:rPr lang="en-US" baseline="0" dirty="0"/>
              <a:t> if the index does perform well, his policy will have extra accumulation. This extra growth can offer him options in the future.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In Chris’s case, as he </a:t>
            </a:r>
            <a:r>
              <a:rPr lang="en-US" dirty="0"/>
              <a:t>gets older, if he sees that his actual policy performance is better than what he had originally projected, he has the option to use his policy’s accumulation value to pay for his monthly policy charges,</a:t>
            </a:r>
            <a:r>
              <a:rPr lang="en-US" baseline="0" dirty="0"/>
              <a:t> </a:t>
            </a:r>
            <a:r>
              <a:rPr lang="en-US" dirty="0"/>
              <a:t>as long as his surrender value is positive. This gives him the flexibility to reduce – or possibly even stop – making premium payments in the future. He also has a</a:t>
            </a:r>
            <a:r>
              <a:rPr lang="en-US" baseline="0" dirty="0"/>
              <a:t> cash value that he can access through loans or withdrawals to help supplement retirement income or for emergency expenses, if needed. </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10</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One other feature to be</a:t>
            </a:r>
            <a:r>
              <a:rPr lang="en-US" baseline="0" dirty="0"/>
              <a:t> aware of is the catch-up provision. The Life Protection Advantage policy allows the client to catch-up and restore their long-term guarantee at any point during the short-term no-lapse protection period as long as the policy hasn't lapsed.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It’s important to remember that in order to do this, the client must pay at least the long-term no-lapse protection premium when they first purchase the policy. </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11</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We’ve talked a lot about the potential</a:t>
            </a:r>
            <a:r>
              <a:rPr lang="en-US" baseline="0" dirty="0"/>
              <a:t> for growth and how that can help extend the death benefit coverage duration. This growth is achieved by basing the index interest crediting rate on the performance of the chosen Index. We also offer a fixed account option. This allows clients to tailor their policy based on how they believe the index will perform.</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12</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Since this is a protection-focused product, you may be wondering how the</a:t>
            </a:r>
            <a:r>
              <a:rPr lang="en-US" baseline="0" dirty="0"/>
              <a:t> long-term no-lapse protection premium compares to a fully-guaranteed GUL premium. Let’s take a look at a case study. Our client, </a:t>
            </a:r>
            <a:r>
              <a:rPr lang="en-US" dirty="0"/>
              <a:t>Jack, is 40 years old and has a $500,000 life insurance need. It’s important to him that his death benefit lasts as long as he does.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Jack can pay approximately $3,500 to</a:t>
            </a:r>
            <a:r>
              <a:rPr lang="en-US" baseline="0" dirty="0"/>
              <a:t> $3,750 </a:t>
            </a:r>
            <a:r>
              <a:rPr lang="en-US" dirty="0"/>
              <a:t>annually for a fully-guaranteed GUL policy. Paying this premium every year would guarantee coverage for his lifetime (to age 120). In comparison, with a Life Protection</a:t>
            </a:r>
            <a:r>
              <a:rPr lang="en-US" baseline="0" dirty="0"/>
              <a:t> Advantage IUL policy, he could </a:t>
            </a:r>
            <a:r>
              <a:rPr lang="en-US" dirty="0"/>
              <a:t>pay the long-term no-lapse premium of $2,950.This guarantees his coverage lasts until 85, which is beyond his current life expectancy of age 78.5. At a projected interest rate of 5.5 percent, based on non-guaranteed assumptions, this premium results in death benefit protection that lasts until age 120 with just</a:t>
            </a:r>
            <a:r>
              <a:rPr lang="en-US" baseline="0" dirty="0"/>
              <a:t> over $1.2 million in cash value remaining</a:t>
            </a:r>
            <a:r>
              <a:rPr lang="en-US" dirty="0"/>
              <a:t>. </a:t>
            </a:r>
          </a:p>
        </p:txBody>
      </p:sp>
      <p:sp>
        <p:nvSpPr>
          <p:cNvPr id="4" name="Slide Number Placeholder 3"/>
          <p:cNvSpPr>
            <a:spLocks noGrp="1"/>
          </p:cNvSpPr>
          <p:nvPr>
            <p:ph type="sldNum" sz="quarter" idx="10"/>
          </p:nvPr>
        </p:nvSpPr>
        <p:spPr/>
        <p:txBody>
          <a:bodyPr/>
          <a:lstStyle/>
          <a:p>
            <a:fld id="{24C1EEF0-8A2B-4B5A-90CB-9A59B02D1E16}" type="slidenum">
              <a:rPr lang="en-US" smtClean="0"/>
              <a:pPr/>
              <a:t>14</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 addition to being more affordable than a GUL policy, </a:t>
            </a:r>
            <a:r>
              <a:rPr lang="en-US" baseline="0" dirty="0"/>
              <a:t>an IUL also has more potential to accumulate a cash value. That means </a:t>
            </a:r>
            <a:r>
              <a:rPr lang="en-US" dirty="0"/>
              <a:t>Life Protection Advantage also offers Jack additional</a:t>
            </a:r>
            <a:r>
              <a:rPr lang="en-US" baseline="0" dirty="0"/>
              <a:t> </a:t>
            </a:r>
            <a:r>
              <a:rPr lang="en-US" dirty="0"/>
              <a:t>opportunities.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If his needs change, or if a different type of life insurance policy that better meets Jack’s needs is developed, he has a cash surrender value that can be 1035 exchanged into a new policy,</a:t>
            </a:r>
            <a:r>
              <a:rPr lang="en-US" baseline="0" dirty="0"/>
              <a:t> </a:t>
            </a:r>
            <a:r>
              <a:rPr lang="en-US" dirty="0"/>
              <a:t>assuming Jack is still insurable.</a:t>
            </a:r>
            <a:r>
              <a:rPr lang="en-US" baseline="0" dirty="0"/>
              <a:t> Since GUL policies do not typically accumulate much cash value, there is little opportunity to1035 exchange into a different policy in the future, or to access the cash value for emergency expenses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And, if Jack’s policy performs better than what he originally projected, he has also has the option to use his policy’s cash value to pay for his monthly policy charges,</a:t>
            </a:r>
            <a:r>
              <a:rPr lang="en-US" baseline="0" dirty="0"/>
              <a:t> </a:t>
            </a:r>
            <a:r>
              <a:rPr lang="en-US" dirty="0"/>
              <a:t>as long as the surrender value is positive. And, if Jack needs access to cash to help pay for his children’s college education expenses or to help supplement his retirement income, or for other emergency expenses, he can take a loan or withdrawal from his policy's cash value.</a:t>
            </a:r>
          </a:p>
        </p:txBody>
      </p:sp>
      <p:sp>
        <p:nvSpPr>
          <p:cNvPr id="4" name="Slide Number Placeholder 3"/>
          <p:cNvSpPr>
            <a:spLocks noGrp="1"/>
          </p:cNvSpPr>
          <p:nvPr>
            <p:ph type="sldNum" sz="quarter" idx="10"/>
          </p:nvPr>
        </p:nvSpPr>
        <p:spPr/>
        <p:txBody>
          <a:bodyPr/>
          <a:lstStyle/>
          <a:p>
            <a:fld id="{24C1EEF0-8A2B-4B5A-90CB-9A59B02D1E16}" type="slidenum">
              <a:rPr lang="en-US" smtClean="0"/>
              <a:pPr/>
              <a:t>15</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Some additional features to be aware of on our Life Protection</a:t>
            </a:r>
            <a:r>
              <a:rPr lang="en-US" baseline="0" dirty="0"/>
              <a:t> Advantage IUL policy are the Accelerated Death Benefit Riders for Terminal and Chronic Illness that are included on all policies at no additional charge and with no additional underwriting. We also include the Guaranteed Refund Option rider with all qualifying policies which gives the client seven 60-day windows in which they can get their premiums back upon surrendering their policy.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We’ve been asked occasionally why clients would need a GRO rider</a:t>
            </a:r>
            <a:r>
              <a:rPr lang="en-US" baseline="0" dirty="0"/>
              <a:t> on an IUL since it is a product that has the potential for cash value growth.</a:t>
            </a:r>
            <a:r>
              <a:rPr lang="en-US" dirty="0"/>
              <a:t> And the fact is that if the client’s policy performed as</a:t>
            </a:r>
            <a:r>
              <a:rPr lang="en-US" baseline="0" dirty="0"/>
              <a:t> it was illustrated</a:t>
            </a:r>
            <a:r>
              <a:rPr lang="en-US" dirty="0"/>
              <a:t>, they </a:t>
            </a:r>
            <a:r>
              <a:rPr lang="en-US" b="1" dirty="0"/>
              <a:t>wouldn’t</a:t>
            </a:r>
            <a:r>
              <a:rPr lang="en-US" dirty="0"/>
              <a:t> need a GRO rider since their cash value would likely</a:t>
            </a:r>
            <a:r>
              <a:rPr lang="en-US" baseline="0" dirty="0"/>
              <a:t> </a:t>
            </a:r>
            <a:r>
              <a:rPr lang="en-US" dirty="0"/>
              <a:t>garner significantly more than their premiums paid. However, when the projected cash values aren’t guaranteed, clients tend to be skeptical. That’s where the GRO rider comes in. It provides a </a:t>
            </a:r>
            <a:r>
              <a:rPr lang="en-US" b="1" dirty="0"/>
              <a:t>guarantee</a:t>
            </a:r>
            <a:r>
              <a:rPr lang="en-US" dirty="0"/>
              <a:t>, which offers clients reassurance. It’s an additional layer of protection – especially in an unpredictable market. Should the index not experience positive growth, the </a:t>
            </a:r>
            <a:r>
              <a:rPr lang="en-US" dirty="0" err="1"/>
              <a:t>policyowner</a:t>
            </a:r>
            <a:r>
              <a:rPr lang="en-US" dirty="0"/>
              <a:t> can surrender their policy during one of the seven 60-day windows and receive no less than their GRO rider amount – guaranteed!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There are also a number</a:t>
            </a:r>
            <a:r>
              <a:rPr lang="en-US" baseline="0" dirty="0"/>
              <a:t> of other riders that are available for a client to customize their protection. The details for these riders can be found in our product marketing guide, which is available on discoveriul.com.</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16</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Now that you know how Life Protection Advantage works, you might be wondering who the target client is. It really is for anyone who has a long-term death benefit need such as income replacement, wealth transfer or estate planning.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When looking at the ideal client profile, it is suited for a client who wants to lock-in a death benefit that is guaranteed for a meaningful number of years, but not at the higher cost typically associated with a fully-guaranteed universal life policy; understands the additional years of death benefit protection they need beyond the no-lapse protection period may be extended on a non-guaranteed basis; wants the potential for greater growth than a traditional fixed interest universal life policy can offer and are comfortable with their interest rate being based on the performance of a market index; and desires a policy with flexibility for the future. </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17</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for anyone</a:t>
            </a:r>
            <a:r>
              <a:rPr lang="en-US" baseline="0" dirty="0"/>
              <a:t> who wants to provide their loved ones with </a:t>
            </a:r>
            <a:r>
              <a:rPr lang="en-US" b="1" baseline="0" dirty="0"/>
              <a:t>protection through life</a:t>
            </a:r>
            <a:r>
              <a:rPr lang="en-US" baseline="0" dirty="0"/>
              <a:t>. </a:t>
            </a:r>
          </a:p>
          <a:p>
            <a:endParaRPr lang="en-US" baseline="0" dirty="0"/>
          </a:p>
          <a:p>
            <a:r>
              <a:rPr lang="en-US" dirty="0"/>
              <a:t>If you want to learn even more about Life</a:t>
            </a:r>
            <a:r>
              <a:rPr lang="en-US" baseline="0" dirty="0"/>
              <a:t> Protection Advantage IUL, go to discoveriul.com. This site has additional information on protection-focused Life Protection Advantage IUL product, along with information on our accumulation-focused product, Income Advantage IUL. </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18</a:t>
            </a:fld>
            <a:endParaRPr lang="en-US"/>
          </a:p>
        </p:txBody>
      </p:sp>
    </p:spTree>
    <p:extLst>
      <p:ext uri="{BB962C8B-B14F-4D97-AF65-F5344CB8AC3E}">
        <p14:creationId xmlns:p14="http://schemas.microsoft.com/office/powerpoint/2010/main" val="13372867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All of our IUL products are available to you from a company that is strong, stable and secure. We have consistently earned high marks from rating agencies such as A.M. Best, Moody’s Investors Service and Standard &amp; Poor’s.</a:t>
            </a:r>
          </a:p>
        </p:txBody>
      </p:sp>
      <p:sp>
        <p:nvSpPr>
          <p:cNvPr id="4" name="Slide Number Placeholder 3"/>
          <p:cNvSpPr>
            <a:spLocks noGrp="1"/>
          </p:cNvSpPr>
          <p:nvPr>
            <p:ph type="sldNum" sz="quarter" idx="10"/>
          </p:nvPr>
        </p:nvSpPr>
        <p:spPr/>
        <p:txBody>
          <a:bodyPr/>
          <a:lstStyle/>
          <a:p>
            <a:fld id="{24C1EEF0-8A2B-4B5A-90CB-9A59B02D1E16}" type="slidenum">
              <a:rPr lang="en-US" smtClean="0"/>
              <a:pPr/>
              <a:t>19</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20</a:t>
            </a:fld>
            <a:endParaRPr lang="en-US"/>
          </a:p>
        </p:txBody>
      </p:sp>
    </p:spTree>
    <p:extLst>
      <p:ext uri="{BB962C8B-B14F-4D97-AF65-F5344CB8AC3E}">
        <p14:creationId xmlns:p14="http://schemas.microsoft.com/office/powerpoint/2010/main" val="1337286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Life Protection Advantage is</a:t>
            </a:r>
            <a:r>
              <a:rPr lang="en-US" baseline="0" dirty="0"/>
              <a:t> focused on providing your clients with a long-term death benefit. When clients are looking for long-term death benefit protection, they typically want a policy that can last a lifetime. But, as we know, a fully-guaranteed policy can be expensive.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With Life Protection Advantage, most clients will want to pay at least the premium that guarantees coverage for the long-term no-lapse protection period. This premium level is available to insureds issue ages 0-75; and, by paying this premium, their coverage will be guaranteed until the insured’s age 85.  The long-term no-lapse protection premium also happens to be the same as the target premium.</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It’s important to know that the policy also has a short-term no-lapse protection period available. This is the minimum initial premium that can be paid at issue. This premium guarantees coverage for 10 years up to issue age 75, to age 85 for insureds issue ages 76-80 and for 5 years for insureds ages 81 and above. It’s important to remember though that if your client doesn’t start out paying the long-term no-lapse protection premium at issue, they can not pay more to get the long-term guarantee later on.</a:t>
            </a:r>
          </a:p>
        </p:txBody>
      </p:sp>
      <p:sp>
        <p:nvSpPr>
          <p:cNvPr id="4" name="Slide Number Placeholder 3"/>
          <p:cNvSpPr>
            <a:spLocks noGrp="1"/>
          </p:cNvSpPr>
          <p:nvPr>
            <p:ph type="sldNum" sz="quarter" idx="10"/>
          </p:nvPr>
        </p:nvSpPr>
        <p:spPr/>
        <p:txBody>
          <a:bodyPr/>
          <a:lstStyle/>
          <a:p>
            <a:fld id="{24C1EEF0-8A2B-4B5A-90CB-9A59B02D1E16}" type="slidenum">
              <a:rPr lang="en-US" smtClean="0"/>
              <a:pPr/>
              <a:t>2</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21</a:t>
            </a:fld>
            <a:endParaRPr lang="en-US"/>
          </a:p>
        </p:txBody>
      </p:sp>
    </p:spTree>
    <p:extLst>
      <p:ext uri="{BB962C8B-B14F-4D97-AF65-F5344CB8AC3E}">
        <p14:creationId xmlns:p14="http://schemas.microsoft.com/office/powerpoint/2010/main" val="1590356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As</a:t>
            </a:r>
            <a:r>
              <a:rPr lang="en-US" baseline="0" dirty="0"/>
              <a:t> we mentioned, paying the </a:t>
            </a:r>
            <a:r>
              <a:rPr lang="en-US" dirty="0"/>
              <a:t>long-term no-lapse protection</a:t>
            </a:r>
            <a:r>
              <a:rPr lang="en-US" baseline="0" dirty="0"/>
              <a:t> premium provides guaranteed coverage to age 85. So, how meaningful is this guarantee? For most clients who are age 60 and under at issue and are of average health, the long-term no-lapse protection period will take them up to – or even beyond – their life expectancy at issue.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The chart here shows the life expectancy of an average male and an average female and how their life expectancy at issue compares to the long-term no-lapse protection period. </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3</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If the insured outlives their life expectancy, the death benefit coverage may extend beyond the long-term no-lapse protection period as long as the policy's surrender value is sufficient to cover the monthly deductions.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For most</a:t>
            </a:r>
            <a:r>
              <a:rPr lang="en-US" baseline="0" dirty="0"/>
              <a:t> clients, paying the long-term no-lapse protection premium will generally take the policy to age 120 based on non-guaranteed assumptions and a hypothetical illustrated rate of at least 4.5 percent.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But what happens if the policy doesn’t perform at a rate that is over 4.5 percent?</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4</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a:t>
            </a:r>
            <a:r>
              <a:rPr lang="en-US" baseline="0" dirty="0"/>
              <a:t> better the index performs, the longer the policy may last based on non-guaranteed assumptions. But, even at a more conservative rate, you will find that the coverage typically lasts for a meaningful number of years. T</a:t>
            </a:r>
            <a:r>
              <a:rPr lang="en-US" dirty="0"/>
              <a:t>his slide shows how long the long-term no-lapse protection</a:t>
            </a:r>
            <a:r>
              <a:rPr lang="en-US" baseline="0" dirty="0"/>
              <a:t> premium would last if the policy performed at a more conservative rate of 4 percent. Even at a 4 percent rate, the policy carries to age 103 on a non-guaranteed basis.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5</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If you take a look at this chart,</a:t>
            </a:r>
            <a:r>
              <a:rPr lang="en-US" baseline="0" dirty="0"/>
              <a:t> you can see how our long-term no-lapse protection period compares to other carriers’ protection-focused IUL products, as well as how long the death benefit is projected to last based on a 4 and a 4 and a half percent hypothetical rate. At United of Omaha, our premiums are competitive and we also offer a strong no-lapse protection guarantee period.</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6</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Since Life Protection Advantage is a protection-focused product, your client may want more certainty that their death benefit will last longer – even if the policy performed at the more conservative rates.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Let’s take</a:t>
            </a:r>
            <a:r>
              <a:rPr lang="en-US" baseline="0" dirty="0"/>
              <a:t> a look at our client Chris.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7</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Chris is 50 years old and is in good health. He has a need for $500,000 in death benefit protection. His long-term no-lapse protection premium of $4,325 guarantees his coverage will last to age 85 – and is projected to last to age 102 based on a 5.5 percent crediting rate and to age 95 based on a 4.5 percent crediting rate.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But, Chris’s parents are still in great health and his grandparents and great-grandparents lived into their late 90s, so although paying the long-term no-lapse protection premium takes him past his life expectancy, he wants even more certainty that his policy will last as long as he does. </a:t>
            </a:r>
            <a:r>
              <a:rPr lang="en-US" dirty="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8</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You can show Chris how long his coverage would last if he paid a higher premium. If you solved for the premium that is projected to last to age 120 at a conservative 4.5% illustrated rate, Chris’ death benefit is projected to last until age 120 based on non-guaranteed assumptions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9</a:t>
            </a:fld>
            <a:endParaRPr lang="en-US"/>
          </a:p>
        </p:txBody>
      </p:sp>
    </p:spTree>
    <p:extLst>
      <p:ext uri="{BB962C8B-B14F-4D97-AF65-F5344CB8AC3E}">
        <p14:creationId xmlns:p14="http://schemas.microsoft.com/office/powerpoint/2010/main" val="27366711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3070369-3182-429B-A589-ECF18826A810}"/>
              </a:ext>
            </a:extLst>
          </p:cNvPr>
          <p:cNvSpPr/>
          <p:nvPr userDrawn="1"/>
        </p:nvSpPr>
        <p:spPr>
          <a:xfrm>
            <a:off x="0" y="0"/>
            <a:ext cx="9144000" cy="5143500"/>
          </a:xfrm>
          <a:prstGeom prst="rect">
            <a:avLst/>
          </a:prstGeom>
          <a:gradFill flip="none" rotWithShape="1">
            <a:gsLst>
              <a:gs pos="0">
                <a:schemeClr val="accent1"/>
              </a:gs>
              <a:gs pos="99000">
                <a:schemeClr val="tx2"/>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p>
        </p:txBody>
      </p:sp>
      <p:sp>
        <p:nvSpPr>
          <p:cNvPr id="5" name="Rectangle 4">
            <a:extLst>
              <a:ext uri="{FF2B5EF4-FFF2-40B4-BE49-F238E27FC236}">
                <a16:creationId xmlns:a16="http://schemas.microsoft.com/office/drawing/2014/main" id="{6B72479B-6EE5-4C6C-8CCB-BE405853F67F}"/>
              </a:ext>
            </a:extLst>
          </p:cNvPr>
          <p:cNvSpPr/>
          <p:nvPr userDrawn="1"/>
        </p:nvSpPr>
        <p:spPr>
          <a:xfrm>
            <a:off x="0" y="4900613"/>
            <a:ext cx="9144000" cy="25122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p>
        </p:txBody>
      </p:sp>
      <p:pic>
        <p:nvPicPr>
          <p:cNvPr id="6" name="Picture 6" descr="A picture containing sitting, dark, computer, computer&#10;&#10;Description automatically generated">
            <a:extLst>
              <a:ext uri="{FF2B5EF4-FFF2-40B4-BE49-F238E27FC236}">
                <a16:creationId xmlns:a16="http://schemas.microsoft.com/office/drawing/2014/main" id="{FC5D20F1-6F67-4B84-B273-CC661A458BE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445669" y="-696516"/>
            <a:ext cx="6425804" cy="6194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A picture containing drawing&#10;&#10;Description automatically generated">
            <a:extLst>
              <a:ext uri="{FF2B5EF4-FFF2-40B4-BE49-F238E27FC236}">
                <a16:creationId xmlns:a16="http://schemas.microsoft.com/office/drawing/2014/main" id="{0B6C9F8D-7278-4EA3-8D50-D6E1507A883D}"/>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89335" y="4107657"/>
            <a:ext cx="1768078" cy="313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Placeholder 10"/>
          <p:cNvSpPr>
            <a:spLocks noGrp="1"/>
          </p:cNvSpPr>
          <p:nvPr>
            <p:ph type="body" sz="quarter" idx="12"/>
          </p:nvPr>
        </p:nvSpPr>
        <p:spPr>
          <a:xfrm>
            <a:off x="339726" y="1819418"/>
            <a:ext cx="3833812" cy="581891"/>
          </a:xfrm>
          <a:noFill/>
        </p:spPr>
        <p:txBody>
          <a:bodyPr anchor="b"/>
          <a:lstStyle>
            <a:lvl1pPr marL="0" indent="0">
              <a:buNone/>
              <a:defRPr sz="3500">
                <a:solidFill>
                  <a:schemeClr val="bg1"/>
                </a:solidFill>
              </a:defRPr>
            </a:lvl1pPr>
            <a:lvl2pPr marL="342892" indent="0">
              <a:buNone/>
              <a:defRPr/>
            </a:lvl2pPr>
            <a:lvl3pPr marL="685783" indent="0">
              <a:buNone/>
              <a:defRPr/>
            </a:lvl3pPr>
            <a:lvl4pPr marL="1028675" indent="0">
              <a:buNone/>
              <a:defRPr/>
            </a:lvl4pPr>
            <a:lvl5pPr marL="1371566" indent="0">
              <a:buNone/>
              <a:defRPr/>
            </a:lvl5pPr>
          </a:lstStyle>
          <a:p>
            <a:pPr lvl="0"/>
            <a:r>
              <a:rPr lang="en-US" dirty="0"/>
              <a:t>Click to edit Master text styles</a:t>
            </a:r>
          </a:p>
        </p:txBody>
      </p:sp>
      <p:sp>
        <p:nvSpPr>
          <p:cNvPr id="12" name="Text Placeholder 10"/>
          <p:cNvSpPr>
            <a:spLocks noGrp="1"/>
          </p:cNvSpPr>
          <p:nvPr>
            <p:ph type="body" sz="quarter" idx="13"/>
          </p:nvPr>
        </p:nvSpPr>
        <p:spPr>
          <a:xfrm>
            <a:off x="339726" y="2401309"/>
            <a:ext cx="3833812" cy="314182"/>
          </a:xfrm>
          <a:noFill/>
        </p:spPr>
        <p:txBody>
          <a:bodyPr/>
          <a:lstStyle>
            <a:lvl1pPr marL="0" indent="0">
              <a:buNone/>
              <a:defRPr sz="1800">
                <a:solidFill>
                  <a:schemeClr val="accent2"/>
                </a:solidFill>
              </a:defRPr>
            </a:lvl1pPr>
            <a:lvl2pPr marL="342892" indent="0">
              <a:buNone/>
              <a:defRPr/>
            </a:lvl2pPr>
            <a:lvl3pPr marL="685783" indent="0">
              <a:buNone/>
              <a:defRPr/>
            </a:lvl3pPr>
            <a:lvl4pPr marL="1028675" indent="0">
              <a:buNone/>
              <a:defRPr/>
            </a:lvl4pPr>
            <a:lvl5pPr marL="1371566" indent="0">
              <a:buNone/>
              <a:defRPr/>
            </a:lvl5pPr>
          </a:lstStyle>
          <a:p>
            <a:pPr lvl="0"/>
            <a:r>
              <a:rPr lang="en-US" dirty="0"/>
              <a:t>Click to edit Master text styles</a:t>
            </a:r>
          </a:p>
        </p:txBody>
      </p:sp>
    </p:spTree>
    <p:extLst>
      <p:ext uri="{BB962C8B-B14F-4D97-AF65-F5344CB8AC3E}">
        <p14:creationId xmlns:p14="http://schemas.microsoft.com/office/powerpoint/2010/main" val="2905033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Content Slide - Option 6">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2DFEB8C-FDDC-4C49-8D75-0151AB1045A6}"/>
              </a:ext>
            </a:extLst>
          </p:cNvPr>
          <p:cNvSpPr/>
          <p:nvPr userDrawn="1"/>
        </p:nvSpPr>
        <p:spPr>
          <a:xfrm>
            <a:off x="0" y="0"/>
            <a:ext cx="4572000" cy="5143500"/>
          </a:xfrm>
          <a:prstGeom prst="rect">
            <a:avLst/>
          </a:prstGeom>
          <a:gradFill>
            <a:gsLst>
              <a:gs pos="0">
                <a:srgbClr val="1188BD"/>
              </a:gs>
              <a:gs pos="88000">
                <a:srgbClr val="016EB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00"/>
          </a:p>
        </p:txBody>
      </p:sp>
      <p:pic>
        <p:nvPicPr>
          <p:cNvPr id="5" name="Picture 5" descr="Logo&#10;&#10;Description automatically generated">
            <a:extLst>
              <a:ext uri="{FF2B5EF4-FFF2-40B4-BE49-F238E27FC236}">
                <a16:creationId xmlns:a16="http://schemas.microsoft.com/office/drawing/2014/main" id="{E2F453DD-9619-4790-B87C-BE507E847CF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7461" y="309969"/>
            <a:ext cx="3704095" cy="4448014"/>
          </a:xfrm>
        </p:spPr>
        <p:txBody>
          <a:bodyPr/>
          <a:lstStyle>
            <a:lvl1pPr>
              <a:defRPr sz="32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5067946" y="309966"/>
            <a:ext cx="3611106" cy="4214823"/>
          </a:xfrm>
        </p:spPr>
        <p:txBody>
          <a:bodyPr anchor="ct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977BA4AD-F92D-4280-9EA1-C04FDCDE4EA1}"/>
              </a:ext>
            </a:extLst>
          </p:cNvPr>
          <p:cNvSpPr>
            <a:spLocks noGrp="1"/>
          </p:cNvSpPr>
          <p:nvPr>
            <p:ph type="sldNum" sz="quarter" idx="10"/>
          </p:nvPr>
        </p:nvSpPr>
        <p:spPr/>
        <p:txBody>
          <a:bodyPr/>
          <a:lstStyle>
            <a:lvl1pPr>
              <a:defRPr sz="750">
                <a:solidFill>
                  <a:srgbClr val="D0E9F6"/>
                </a:solidFill>
              </a:defRPr>
            </a:lvl1pPr>
          </a:lstStyle>
          <a:p>
            <a:fld id="{1BE86006-C313-44A6-BF4E-D8676480AA5D}" type="slidenum">
              <a:rPr lang="en-US" altLang="en-US"/>
              <a:pPr/>
              <a:t>‹#›</a:t>
            </a:fld>
            <a:endParaRPr lang="en-US" altLang="en-US"/>
          </a:p>
        </p:txBody>
      </p:sp>
    </p:spTree>
    <p:extLst>
      <p:ext uri="{BB962C8B-B14F-4D97-AF65-F5344CB8AC3E}">
        <p14:creationId xmlns:p14="http://schemas.microsoft.com/office/powerpoint/2010/main" val="4175034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Content Slide - Option 5">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5F734F8-8090-4F72-A95A-2D24EA68E2AA}"/>
              </a:ext>
            </a:extLst>
          </p:cNvPr>
          <p:cNvSpPr/>
          <p:nvPr userDrawn="1"/>
        </p:nvSpPr>
        <p:spPr>
          <a:xfrm>
            <a:off x="0" y="0"/>
            <a:ext cx="3420666" cy="5143500"/>
          </a:xfrm>
          <a:prstGeom prst="rect">
            <a:avLst/>
          </a:prstGeom>
          <a:solidFill>
            <a:srgbClr val="E6E7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00"/>
          </a:p>
        </p:txBody>
      </p:sp>
      <p:sp>
        <p:nvSpPr>
          <p:cNvPr id="5" name="Rectangle 4">
            <a:extLst>
              <a:ext uri="{FF2B5EF4-FFF2-40B4-BE49-F238E27FC236}">
                <a16:creationId xmlns:a16="http://schemas.microsoft.com/office/drawing/2014/main" id="{0F9CCBB8-DACB-4D40-8553-327C8131EFC0}"/>
              </a:ext>
            </a:extLst>
          </p:cNvPr>
          <p:cNvSpPr/>
          <p:nvPr userDrawn="1"/>
        </p:nvSpPr>
        <p:spPr>
          <a:xfrm>
            <a:off x="3398044" y="0"/>
            <a:ext cx="46435" cy="5143500"/>
          </a:xfrm>
          <a:prstGeom prst="rect">
            <a:avLst/>
          </a:prstGeom>
          <a:gradFill>
            <a:gsLst>
              <a:gs pos="0">
                <a:srgbClr val="1867A7"/>
              </a:gs>
              <a:gs pos="100000">
                <a:srgbClr val="01B1B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00"/>
          </a:p>
        </p:txBody>
      </p:sp>
      <p:pic>
        <p:nvPicPr>
          <p:cNvPr id="6" name="Picture 4" descr="Logo&#10;&#10;Description automatically generated">
            <a:extLst>
              <a:ext uri="{FF2B5EF4-FFF2-40B4-BE49-F238E27FC236}">
                <a16:creationId xmlns:a16="http://schemas.microsoft.com/office/drawing/2014/main" id="{7E8481EC-8698-498A-88A8-94D6E043DFA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7461" y="309969"/>
            <a:ext cx="2758341" cy="4448014"/>
          </a:xfrm>
        </p:spPr>
        <p:txBody>
          <a:bodyPr/>
          <a:lstStyle>
            <a:lvl1pPr>
              <a:defRPr sz="3200"/>
            </a:lvl1pPr>
          </a:lstStyle>
          <a:p>
            <a:r>
              <a:rPr lang="en-US" dirty="0"/>
              <a:t>Click to edit Master title style</a:t>
            </a:r>
          </a:p>
        </p:txBody>
      </p:sp>
      <p:sp>
        <p:nvSpPr>
          <p:cNvPr id="3" name="Content Placeholder 2"/>
          <p:cNvSpPr>
            <a:spLocks noGrp="1"/>
          </p:cNvSpPr>
          <p:nvPr>
            <p:ph idx="1"/>
          </p:nvPr>
        </p:nvSpPr>
        <p:spPr>
          <a:xfrm>
            <a:off x="3672651" y="309969"/>
            <a:ext cx="5006401" cy="4222277"/>
          </a:xfrm>
        </p:spPr>
        <p:txBody>
          <a:bodyPr anchor="ct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18431BDC-D637-49EC-A317-56D2560FFC9A}"/>
              </a:ext>
            </a:extLst>
          </p:cNvPr>
          <p:cNvSpPr>
            <a:spLocks noGrp="1"/>
          </p:cNvSpPr>
          <p:nvPr>
            <p:ph type="sldNum" sz="quarter" idx="10"/>
          </p:nvPr>
        </p:nvSpPr>
        <p:spPr/>
        <p:txBody>
          <a:bodyPr/>
          <a:lstStyle>
            <a:lvl1pPr>
              <a:defRPr sz="750">
                <a:solidFill>
                  <a:srgbClr val="767171"/>
                </a:solidFill>
              </a:defRPr>
            </a:lvl1pPr>
          </a:lstStyle>
          <a:p>
            <a:fld id="{2D5ADF41-31FD-46BC-9EAC-F5D00987CF33}" type="slidenum">
              <a:rPr lang="en-US" altLang="en-US"/>
              <a:pPr/>
              <a:t>‹#›</a:t>
            </a:fld>
            <a:endParaRPr lang="en-US" altLang="en-US"/>
          </a:p>
        </p:txBody>
      </p:sp>
    </p:spTree>
    <p:extLst>
      <p:ext uri="{BB962C8B-B14F-4D97-AF65-F5344CB8AC3E}">
        <p14:creationId xmlns:p14="http://schemas.microsoft.com/office/powerpoint/2010/main" val="4091721690"/>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ntent Slide - Option 6">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2545EF4-CD72-43A2-BCC5-7F810EC723C2}"/>
              </a:ext>
            </a:extLst>
          </p:cNvPr>
          <p:cNvSpPr/>
          <p:nvPr userDrawn="1"/>
        </p:nvSpPr>
        <p:spPr>
          <a:xfrm>
            <a:off x="0" y="0"/>
            <a:ext cx="3420666" cy="5143500"/>
          </a:xfrm>
          <a:prstGeom prst="rect">
            <a:avLst/>
          </a:prstGeom>
          <a:gradFill>
            <a:gsLst>
              <a:gs pos="0">
                <a:srgbClr val="1188BD"/>
              </a:gs>
              <a:gs pos="88000">
                <a:srgbClr val="016EB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00"/>
          </a:p>
        </p:txBody>
      </p:sp>
      <p:pic>
        <p:nvPicPr>
          <p:cNvPr id="5" name="Picture 5" descr="Logo&#10;&#10;Description automatically generated">
            <a:extLst>
              <a:ext uri="{FF2B5EF4-FFF2-40B4-BE49-F238E27FC236}">
                <a16:creationId xmlns:a16="http://schemas.microsoft.com/office/drawing/2014/main" id="{3B436EF5-AF3E-48F7-95C5-F442DBDD440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2"/>
          <p:cNvSpPr>
            <a:spLocks noGrp="1"/>
          </p:cNvSpPr>
          <p:nvPr>
            <p:ph idx="11"/>
          </p:nvPr>
        </p:nvSpPr>
        <p:spPr>
          <a:xfrm>
            <a:off x="3672651" y="309969"/>
            <a:ext cx="5006401" cy="4222277"/>
          </a:xfrm>
        </p:spPr>
        <p:txBody>
          <a:bodyPr anchor="ct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387461" y="309969"/>
            <a:ext cx="2731297" cy="4448014"/>
          </a:xfrm>
        </p:spPr>
        <p:txBody>
          <a:bodyPr/>
          <a:lstStyle>
            <a:lvl1pPr>
              <a:defRPr sz="3200">
                <a:solidFill>
                  <a:schemeClr val="bg1"/>
                </a:solidFill>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DCDF876E-A768-4000-B013-6889E85BA3DC}"/>
              </a:ext>
            </a:extLst>
          </p:cNvPr>
          <p:cNvSpPr>
            <a:spLocks noGrp="1"/>
          </p:cNvSpPr>
          <p:nvPr>
            <p:ph type="sldNum" sz="quarter" idx="12"/>
          </p:nvPr>
        </p:nvSpPr>
        <p:spPr/>
        <p:txBody>
          <a:bodyPr/>
          <a:lstStyle>
            <a:lvl1pPr>
              <a:defRPr sz="750">
                <a:solidFill>
                  <a:srgbClr val="D0E9F6"/>
                </a:solidFill>
              </a:defRPr>
            </a:lvl1pPr>
          </a:lstStyle>
          <a:p>
            <a:fld id="{48AA07BB-CC26-4881-97D8-155C3CA3634C}" type="slidenum">
              <a:rPr lang="en-US" altLang="en-US"/>
              <a:pPr/>
              <a:t>‹#›</a:t>
            </a:fld>
            <a:endParaRPr lang="en-US" altLang="en-US"/>
          </a:p>
        </p:txBody>
      </p:sp>
    </p:spTree>
    <p:extLst>
      <p:ext uri="{BB962C8B-B14F-4D97-AF65-F5344CB8AC3E}">
        <p14:creationId xmlns:p14="http://schemas.microsoft.com/office/powerpoint/2010/main" val="279743389"/>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Slide - Option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E29D299-132E-40E7-A2F4-1ECB0696A79E}"/>
              </a:ext>
            </a:extLst>
          </p:cNvPr>
          <p:cNvSpPr/>
          <p:nvPr userDrawn="1"/>
        </p:nvSpPr>
        <p:spPr>
          <a:xfrm>
            <a:off x="0" y="4695825"/>
            <a:ext cx="9144000" cy="456010"/>
          </a:xfrm>
          <a:prstGeom prst="rect">
            <a:avLst/>
          </a:prstGeom>
          <a:solidFill>
            <a:srgbClr val="0062A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00"/>
          </a:p>
        </p:txBody>
      </p:sp>
      <p:pic>
        <p:nvPicPr>
          <p:cNvPr id="3" name="Picture 5" descr="A picture containing drawing&#10;&#10;Description automatically generated">
            <a:extLst>
              <a:ext uri="{FF2B5EF4-FFF2-40B4-BE49-F238E27FC236}">
                <a16:creationId xmlns:a16="http://schemas.microsoft.com/office/drawing/2014/main" id="{F0903B38-B9C1-4BBD-B4F4-13653B90902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67576" y="4785123"/>
            <a:ext cx="1356122"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5">
            <a:extLst>
              <a:ext uri="{FF2B5EF4-FFF2-40B4-BE49-F238E27FC236}">
                <a16:creationId xmlns:a16="http://schemas.microsoft.com/office/drawing/2014/main" id="{151B718A-647D-4BC8-92D7-C2CFF4B98C42}"/>
              </a:ext>
            </a:extLst>
          </p:cNvPr>
          <p:cNvSpPr>
            <a:spLocks noGrp="1"/>
          </p:cNvSpPr>
          <p:nvPr>
            <p:ph type="sldNum" sz="quarter" idx="10"/>
          </p:nvPr>
        </p:nvSpPr>
        <p:spPr/>
        <p:txBody>
          <a:bodyPr/>
          <a:lstStyle>
            <a:lvl1pPr>
              <a:defRPr sz="750">
                <a:solidFill>
                  <a:srgbClr val="D0E9F6"/>
                </a:solidFill>
              </a:defRPr>
            </a:lvl1pPr>
          </a:lstStyle>
          <a:p>
            <a:fld id="{B130DF26-3519-48EE-93B7-12D816A4C868}" type="slidenum">
              <a:rPr lang="en-US" altLang="en-US"/>
              <a:pPr/>
              <a:t>‹#›</a:t>
            </a:fld>
            <a:endParaRPr lang="en-US" altLang="en-US"/>
          </a:p>
        </p:txBody>
      </p:sp>
    </p:spTree>
    <p:extLst>
      <p:ext uri="{BB962C8B-B14F-4D97-AF65-F5344CB8AC3E}">
        <p14:creationId xmlns:p14="http://schemas.microsoft.com/office/powerpoint/2010/main" val="36421316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Slide - Option 2">
    <p:spTree>
      <p:nvGrpSpPr>
        <p:cNvPr id="1" name=""/>
        <p:cNvGrpSpPr/>
        <p:nvPr/>
      </p:nvGrpSpPr>
      <p:grpSpPr>
        <a:xfrm>
          <a:off x="0" y="0"/>
          <a:ext cx="0" cy="0"/>
          <a:chOff x="0" y="0"/>
          <a:chExt cx="0" cy="0"/>
        </a:xfrm>
      </p:grpSpPr>
      <p:pic>
        <p:nvPicPr>
          <p:cNvPr id="2" name="Picture 4" descr="Logo&#10;&#10;Description automatically generated">
            <a:extLst>
              <a:ext uri="{FF2B5EF4-FFF2-40B4-BE49-F238E27FC236}">
                <a16:creationId xmlns:a16="http://schemas.microsoft.com/office/drawing/2014/main" id="{E0070A13-E55B-4F8E-98F7-5A3771CE5D0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5">
            <a:extLst>
              <a:ext uri="{FF2B5EF4-FFF2-40B4-BE49-F238E27FC236}">
                <a16:creationId xmlns:a16="http://schemas.microsoft.com/office/drawing/2014/main" id="{62375DA1-1942-467B-94E7-1120E7D71805}"/>
              </a:ext>
            </a:extLst>
          </p:cNvPr>
          <p:cNvSpPr>
            <a:spLocks noGrp="1"/>
          </p:cNvSpPr>
          <p:nvPr>
            <p:ph type="sldNum" sz="quarter" idx="10"/>
          </p:nvPr>
        </p:nvSpPr>
        <p:spPr/>
        <p:txBody>
          <a:bodyPr/>
          <a:lstStyle>
            <a:lvl1pPr>
              <a:defRPr sz="750">
                <a:solidFill>
                  <a:srgbClr val="767171"/>
                </a:solidFill>
              </a:defRPr>
            </a:lvl1pPr>
          </a:lstStyle>
          <a:p>
            <a:fld id="{71120008-2AD8-4D02-A772-79A2D169A0ED}" type="slidenum">
              <a:rPr lang="en-US" altLang="en-US"/>
              <a:pPr/>
              <a:t>‹#›</a:t>
            </a:fld>
            <a:endParaRPr lang="en-US" altLang="en-US"/>
          </a:p>
        </p:txBody>
      </p:sp>
    </p:spTree>
    <p:extLst>
      <p:ext uri="{BB962C8B-B14F-4D97-AF65-F5344CB8AC3E}">
        <p14:creationId xmlns:p14="http://schemas.microsoft.com/office/powerpoint/2010/main" val="2025305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 - Quote">
    <p:bg>
      <p:bgPr>
        <a:gradFill rotWithShape="0">
          <a:gsLst>
            <a:gs pos="0">
              <a:srgbClr val="1188BD"/>
            </a:gs>
            <a:gs pos="88000">
              <a:srgbClr val="016EB7"/>
            </a:gs>
            <a:gs pos="100000">
              <a:srgbClr val="016EB7"/>
            </a:gs>
          </a:gsLst>
          <a:lin ang="0"/>
        </a:gradFill>
        <a:effectLst/>
      </p:bgPr>
    </p:bg>
    <p:spTree>
      <p:nvGrpSpPr>
        <p:cNvPr id="1" name=""/>
        <p:cNvGrpSpPr/>
        <p:nvPr/>
      </p:nvGrpSpPr>
      <p:grpSpPr>
        <a:xfrm>
          <a:off x="0" y="0"/>
          <a:ext cx="0" cy="0"/>
          <a:chOff x="0" y="0"/>
          <a:chExt cx="0" cy="0"/>
        </a:xfrm>
      </p:grpSpPr>
      <p:pic>
        <p:nvPicPr>
          <p:cNvPr id="3" name="Picture 5" descr="A picture containing drawing&#10;&#10;Description automatically generated">
            <a:extLst>
              <a:ext uri="{FF2B5EF4-FFF2-40B4-BE49-F238E27FC236}">
                <a16:creationId xmlns:a16="http://schemas.microsoft.com/office/drawing/2014/main" id="{57C25D22-33C7-46D8-B450-42E571D2F4D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67576" y="4785123"/>
            <a:ext cx="1356122"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01807" y="371962"/>
            <a:ext cx="8121496" cy="4261373"/>
          </a:xfrm>
        </p:spPr>
        <p:txBody>
          <a:bodyPr/>
          <a:lstStyle>
            <a:lvl1pPr algn="ctr">
              <a:defRPr sz="3200">
                <a:solidFill>
                  <a:schemeClr val="bg1"/>
                </a:solidFill>
              </a:defRPr>
            </a:lvl1pPr>
          </a:lstStyle>
          <a:p>
            <a:r>
              <a:rPr lang="en-US" dirty="0"/>
              <a:t>Click to edit Master title style</a:t>
            </a:r>
          </a:p>
        </p:txBody>
      </p:sp>
      <p:sp>
        <p:nvSpPr>
          <p:cNvPr id="4" name="Slide Number Placeholder 5">
            <a:extLst>
              <a:ext uri="{FF2B5EF4-FFF2-40B4-BE49-F238E27FC236}">
                <a16:creationId xmlns:a16="http://schemas.microsoft.com/office/drawing/2014/main" id="{D9D10868-3135-425C-9F81-F7810CDAD062}"/>
              </a:ext>
            </a:extLst>
          </p:cNvPr>
          <p:cNvSpPr>
            <a:spLocks noGrp="1"/>
          </p:cNvSpPr>
          <p:nvPr>
            <p:ph type="sldNum" sz="quarter" idx="10"/>
          </p:nvPr>
        </p:nvSpPr>
        <p:spPr/>
        <p:txBody>
          <a:bodyPr/>
          <a:lstStyle>
            <a:lvl1pPr>
              <a:defRPr sz="750">
                <a:solidFill>
                  <a:srgbClr val="D0E9F6"/>
                </a:solidFill>
              </a:defRPr>
            </a:lvl1pPr>
          </a:lstStyle>
          <a:p>
            <a:fld id="{CC0B073B-684A-452C-AE6D-029308C99721}" type="slidenum">
              <a:rPr lang="en-US" altLang="en-US"/>
              <a:pPr/>
              <a:t>‹#›</a:t>
            </a:fld>
            <a:endParaRPr lang="en-US" altLang="en-US"/>
          </a:p>
        </p:txBody>
      </p:sp>
    </p:spTree>
    <p:extLst>
      <p:ext uri="{BB962C8B-B14F-4D97-AF65-F5344CB8AC3E}">
        <p14:creationId xmlns:p14="http://schemas.microsoft.com/office/powerpoint/2010/main" val="1909311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350838" y="339728"/>
            <a:ext cx="8453436" cy="3899764"/>
          </a:xfrm>
          <a:solidFill>
            <a:srgbClr val="E6E7E9"/>
          </a:solidFill>
        </p:spPr>
        <p:txBody>
          <a:bodyPr/>
          <a:lstStyle/>
          <a:p>
            <a:pPr lvl="0"/>
            <a:endParaRPr lang="en-US" noProof="0" dirty="0"/>
          </a:p>
        </p:txBody>
      </p:sp>
      <p:sp>
        <p:nvSpPr>
          <p:cNvPr id="11" name="Text Placeholder 10"/>
          <p:cNvSpPr>
            <a:spLocks noGrp="1"/>
          </p:cNvSpPr>
          <p:nvPr>
            <p:ph type="body" sz="quarter" idx="12"/>
          </p:nvPr>
        </p:nvSpPr>
        <p:spPr>
          <a:xfrm>
            <a:off x="339726" y="1819415"/>
            <a:ext cx="3833812" cy="581891"/>
          </a:xfrm>
          <a:noFill/>
        </p:spPr>
        <p:txBody>
          <a:bodyPr anchor="b"/>
          <a:lstStyle>
            <a:lvl1pPr marL="0" indent="0">
              <a:buNone/>
              <a:defRPr sz="35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edit Master text styles</a:t>
            </a:r>
          </a:p>
        </p:txBody>
      </p:sp>
      <p:sp>
        <p:nvSpPr>
          <p:cNvPr id="12" name="Text Placeholder 10"/>
          <p:cNvSpPr>
            <a:spLocks noGrp="1"/>
          </p:cNvSpPr>
          <p:nvPr>
            <p:ph type="body" sz="quarter" idx="13"/>
          </p:nvPr>
        </p:nvSpPr>
        <p:spPr>
          <a:xfrm>
            <a:off x="339726" y="2401306"/>
            <a:ext cx="3833812" cy="314182"/>
          </a:xfrm>
          <a:noFill/>
        </p:spPr>
        <p:txBody>
          <a:bodyPr/>
          <a:lstStyle>
            <a:lvl1pPr marL="0" indent="0">
              <a:buNone/>
              <a:defRPr sz="18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sp>
        <p:nvSpPr>
          <p:cNvPr id="7" name="TextBox 6">
            <a:extLst>
              <a:ext uri="{FF2B5EF4-FFF2-40B4-BE49-F238E27FC236}">
                <a16:creationId xmlns:a16="http://schemas.microsoft.com/office/drawing/2014/main" id="{E1B06DC4-59EF-4AC0-93E7-EFA33205B618}"/>
              </a:ext>
            </a:extLst>
          </p:cNvPr>
          <p:cNvSpPr txBox="1"/>
          <p:nvPr userDrawn="1"/>
        </p:nvSpPr>
        <p:spPr>
          <a:xfrm>
            <a:off x="310142" y="4462148"/>
            <a:ext cx="2072322" cy="369332"/>
          </a:xfrm>
          <a:prstGeom prst="rect">
            <a:avLst/>
          </a:prstGeom>
          <a:noFill/>
        </p:spPr>
        <p:txBody>
          <a:bodyPr wrap="square" rtlCol="0">
            <a:spAutoFit/>
          </a:bodyPr>
          <a:lstStyle/>
          <a:p>
            <a:r>
              <a:rPr lang="en-US" sz="900" dirty="0">
                <a:solidFill>
                  <a:schemeClr val="bg1">
                    <a:lumMod val="50000"/>
                  </a:schemeClr>
                </a:solidFill>
              </a:rPr>
              <a:t>For producer use only. </a:t>
            </a:r>
            <a:br>
              <a:rPr lang="en-US" sz="900" dirty="0">
                <a:solidFill>
                  <a:schemeClr val="bg1">
                    <a:lumMod val="50000"/>
                  </a:schemeClr>
                </a:solidFill>
              </a:rPr>
            </a:br>
            <a:r>
              <a:rPr lang="en-US" sz="900" dirty="0">
                <a:solidFill>
                  <a:schemeClr val="bg1">
                    <a:lumMod val="50000"/>
                  </a:schemeClr>
                </a:solidFill>
              </a:rPr>
              <a:t>Not for use with the general public.</a:t>
            </a:r>
          </a:p>
        </p:txBody>
      </p:sp>
      <p:pic>
        <p:nvPicPr>
          <p:cNvPr id="8" name="Picture 4" descr="Logo&#10;&#10;Description automatically generated">
            <a:extLst>
              <a:ext uri="{FF2B5EF4-FFF2-40B4-BE49-F238E27FC236}">
                <a16:creationId xmlns:a16="http://schemas.microsoft.com/office/drawing/2014/main" id="{4BB438DC-45F8-4916-89E0-6E94A7FD428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9577" y="4533453"/>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82498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r Divider Slide">
    <p:bg>
      <p:bgPr>
        <a:gradFill rotWithShape="0">
          <a:gsLst>
            <a:gs pos="0">
              <a:srgbClr val="1188BD"/>
            </a:gs>
            <a:gs pos="88000">
              <a:srgbClr val="016EB7"/>
            </a:gs>
            <a:gs pos="100000">
              <a:srgbClr val="016EB7"/>
            </a:gs>
          </a:gsLst>
          <a:lin ang="0"/>
        </a:gra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2"/>
          </p:nvPr>
        </p:nvSpPr>
        <p:spPr>
          <a:xfrm>
            <a:off x="1738252" y="1627322"/>
            <a:ext cx="5667496" cy="953184"/>
          </a:xfrm>
          <a:noFill/>
        </p:spPr>
        <p:txBody>
          <a:bodyPr anchor="b"/>
          <a:lstStyle>
            <a:lvl1pPr marL="0" indent="0" algn="ctr">
              <a:buNone/>
              <a:defRPr sz="35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sp>
        <p:nvSpPr>
          <p:cNvPr id="12" name="Text Placeholder 10"/>
          <p:cNvSpPr>
            <a:spLocks noGrp="1"/>
          </p:cNvSpPr>
          <p:nvPr>
            <p:ph type="body" sz="quarter" idx="13"/>
          </p:nvPr>
        </p:nvSpPr>
        <p:spPr>
          <a:xfrm>
            <a:off x="1738252" y="2580505"/>
            <a:ext cx="5667496" cy="314182"/>
          </a:xfrm>
          <a:noFill/>
        </p:spPr>
        <p:txBody>
          <a:bodyPr/>
          <a:lstStyle>
            <a:lvl1pPr marL="0" indent="0" algn="ctr">
              <a:buNone/>
              <a:defRPr sz="18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pic>
        <p:nvPicPr>
          <p:cNvPr id="5" name="Picture 4" descr="A picture containing drawing&#10;&#10;Description automatically generated">
            <a:extLst>
              <a:ext uri="{FF2B5EF4-FFF2-40B4-BE49-F238E27FC236}">
                <a16:creationId xmlns:a16="http://schemas.microsoft.com/office/drawing/2014/main" id="{69A823FD-31D9-47EA-95C2-89A669A0AB6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04548" y="4629150"/>
            <a:ext cx="1356122"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35400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 Slide Option">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350838" y="339727"/>
            <a:ext cx="8453436" cy="4478309"/>
          </a:xfrm>
          <a:solidFill>
            <a:srgbClr val="E6E7E9"/>
          </a:solidFill>
        </p:spPr>
        <p:txBody>
          <a:bodyPr/>
          <a:lstStyle/>
          <a:p>
            <a:pPr lvl="0"/>
            <a:endParaRPr lang="en-US" noProof="0" dirty="0"/>
          </a:p>
        </p:txBody>
      </p:sp>
      <p:sp>
        <p:nvSpPr>
          <p:cNvPr id="11" name="Text Placeholder 10"/>
          <p:cNvSpPr>
            <a:spLocks noGrp="1"/>
          </p:cNvSpPr>
          <p:nvPr>
            <p:ph type="body" sz="quarter" idx="12"/>
          </p:nvPr>
        </p:nvSpPr>
        <p:spPr>
          <a:xfrm>
            <a:off x="339726" y="2098385"/>
            <a:ext cx="3833812" cy="581891"/>
          </a:xfrm>
          <a:noFill/>
        </p:spPr>
        <p:txBody>
          <a:bodyPr anchor="b"/>
          <a:lstStyle>
            <a:lvl1pPr marL="0" indent="0">
              <a:buNone/>
              <a:defRPr sz="35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sp>
        <p:nvSpPr>
          <p:cNvPr id="12" name="Text Placeholder 10"/>
          <p:cNvSpPr>
            <a:spLocks noGrp="1"/>
          </p:cNvSpPr>
          <p:nvPr>
            <p:ph type="body" sz="quarter" idx="13"/>
          </p:nvPr>
        </p:nvSpPr>
        <p:spPr>
          <a:xfrm>
            <a:off x="339726" y="2680276"/>
            <a:ext cx="3833812" cy="314182"/>
          </a:xfrm>
          <a:noFill/>
        </p:spPr>
        <p:txBody>
          <a:bodyPr/>
          <a:lstStyle>
            <a:lvl1pPr marL="0" indent="0">
              <a:buNone/>
              <a:defRPr sz="18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spTree>
    <p:extLst>
      <p:ext uri="{BB962C8B-B14F-4D97-AF65-F5344CB8AC3E}">
        <p14:creationId xmlns:p14="http://schemas.microsoft.com/office/powerpoint/2010/main" val="9579274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Content Slide - Option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B98981-7AF9-4356-B9C5-88B613CEBAEE}"/>
              </a:ext>
            </a:extLst>
          </p:cNvPr>
          <p:cNvSpPr/>
          <p:nvPr userDrawn="1"/>
        </p:nvSpPr>
        <p:spPr>
          <a:xfrm>
            <a:off x="0" y="4687888"/>
            <a:ext cx="9144000" cy="455612"/>
          </a:xfrm>
          <a:prstGeom prst="rect">
            <a:avLst/>
          </a:prstGeom>
          <a:solidFill>
            <a:srgbClr val="0062A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descr="A picture containing drawing&#10;&#10;Description automatically generated">
            <a:extLst>
              <a:ext uri="{FF2B5EF4-FFF2-40B4-BE49-F238E27FC236}">
                <a16:creationId xmlns:a16="http://schemas.microsoft.com/office/drawing/2014/main" id="{497E4AAF-9EA0-42FB-80A1-F3F3DDDCD71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67576" y="4785123"/>
            <a:ext cx="1356122"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543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r Divider Slide">
    <p:bg>
      <p:bgPr>
        <a:solidFill>
          <a:schemeClr val="bg2"/>
        </a:solidFill>
        <a:effectLst/>
      </p:bgPr>
    </p:bg>
    <p:spTree>
      <p:nvGrpSpPr>
        <p:cNvPr id="1" name=""/>
        <p:cNvGrpSpPr/>
        <p:nvPr/>
      </p:nvGrpSpPr>
      <p:grpSpPr>
        <a:xfrm>
          <a:off x="0" y="0"/>
          <a:ext cx="0" cy="0"/>
          <a:chOff x="0" y="0"/>
          <a:chExt cx="0" cy="0"/>
        </a:xfrm>
      </p:grpSpPr>
      <p:pic>
        <p:nvPicPr>
          <p:cNvPr id="4" name="Picture 6" descr="A picture containing drawing&#10;&#10;Description automatically generated">
            <a:extLst>
              <a:ext uri="{FF2B5EF4-FFF2-40B4-BE49-F238E27FC236}">
                <a16:creationId xmlns:a16="http://schemas.microsoft.com/office/drawing/2014/main" id="{248235F1-0CDB-4317-BD16-7C3214A28CA5}"/>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687366" y="3835004"/>
            <a:ext cx="1768078" cy="313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Placeholder 10"/>
          <p:cNvSpPr>
            <a:spLocks noGrp="1"/>
          </p:cNvSpPr>
          <p:nvPr>
            <p:ph type="body" sz="quarter" idx="12"/>
          </p:nvPr>
        </p:nvSpPr>
        <p:spPr>
          <a:xfrm>
            <a:off x="1738254" y="1296912"/>
            <a:ext cx="5667496" cy="1283597"/>
          </a:xfrm>
          <a:noFill/>
        </p:spPr>
        <p:txBody>
          <a:bodyPr anchor="b"/>
          <a:lstStyle>
            <a:lvl1pPr marL="0" indent="0" algn="ctr">
              <a:buNone/>
              <a:defRPr sz="3500">
                <a:solidFill>
                  <a:schemeClr val="tx1"/>
                </a:solidFill>
              </a:defRPr>
            </a:lvl1pPr>
            <a:lvl2pPr marL="342892" indent="0">
              <a:buNone/>
              <a:defRPr/>
            </a:lvl2pPr>
            <a:lvl3pPr marL="685783" indent="0">
              <a:buNone/>
              <a:defRPr/>
            </a:lvl3pPr>
            <a:lvl4pPr marL="1028675" indent="0">
              <a:buNone/>
              <a:defRPr/>
            </a:lvl4pPr>
            <a:lvl5pPr marL="1371566" indent="0">
              <a:buNone/>
              <a:defRPr/>
            </a:lvl5pPr>
          </a:lstStyle>
          <a:p>
            <a:pPr lvl="0"/>
            <a:r>
              <a:rPr lang="en-US" dirty="0"/>
              <a:t>Click to edit Master text styles</a:t>
            </a:r>
          </a:p>
        </p:txBody>
      </p:sp>
      <p:sp>
        <p:nvSpPr>
          <p:cNvPr id="12" name="Text Placeholder 10"/>
          <p:cNvSpPr>
            <a:spLocks noGrp="1"/>
          </p:cNvSpPr>
          <p:nvPr>
            <p:ph type="body" sz="quarter" idx="13"/>
          </p:nvPr>
        </p:nvSpPr>
        <p:spPr>
          <a:xfrm>
            <a:off x="1738254" y="2658863"/>
            <a:ext cx="5667496" cy="314182"/>
          </a:xfrm>
          <a:noFill/>
        </p:spPr>
        <p:txBody>
          <a:bodyPr/>
          <a:lstStyle>
            <a:lvl1pPr marL="0" indent="0" algn="ctr">
              <a:buNone/>
              <a:defRPr sz="1800">
                <a:solidFill>
                  <a:schemeClr val="accent2"/>
                </a:solidFill>
              </a:defRPr>
            </a:lvl1pPr>
            <a:lvl2pPr marL="342892" indent="0">
              <a:buNone/>
              <a:defRPr/>
            </a:lvl2pPr>
            <a:lvl3pPr marL="685783" indent="0">
              <a:buNone/>
              <a:defRPr/>
            </a:lvl3pPr>
            <a:lvl4pPr marL="1028675" indent="0">
              <a:buNone/>
              <a:defRPr/>
            </a:lvl4pPr>
            <a:lvl5pPr marL="1371566" indent="0">
              <a:buNone/>
              <a:defRPr/>
            </a:lvl5pPr>
          </a:lstStyle>
          <a:p>
            <a:pPr lvl="0"/>
            <a:r>
              <a:rPr lang="en-US" dirty="0"/>
              <a:t>Click to edit Master text styles</a:t>
            </a:r>
          </a:p>
        </p:txBody>
      </p:sp>
    </p:spTree>
    <p:extLst>
      <p:ext uri="{BB962C8B-B14F-4D97-AF65-F5344CB8AC3E}">
        <p14:creationId xmlns:p14="http://schemas.microsoft.com/office/powerpoint/2010/main" val="2348010353"/>
      </p:ext>
    </p:extLst>
  </p:cSld>
  <p:clrMapOvr>
    <a:overrideClrMapping bg1="dk1" tx1="lt1" bg2="dk2" tx2="lt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Content Slide - Op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descr="Logo&#10;&#10;Description automatically generated">
            <a:extLst>
              <a:ext uri="{FF2B5EF4-FFF2-40B4-BE49-F238E27FC236}">
                <a16:creationId xmlns:a16="http://schemas.microsoft.com/office/drawing/2014/main" id="{C7C42B5D-9980-4DEC-8C2D-9CE487A039F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21327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Content Slide - Option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29F928-02FE-48E1-9037-B7DCC030D13F}"/>
              </a:ext>
            </a:extLst>
          </p:cNvPr>
          <p:cNvSpPr/>
          <p:nvPr userDrawn="1"/>
        </p:nvSpPr>
        <p:spPr>
          <a:xfrm>
            <a:off x="0" y="515938"/>
            <a:ext cx="4721225" cy="3679825"/>
          </a:xfrm>
          <a:prstGeom prst="rect">
            <a:avLst/>
          </a:prstGeom>
          <a:solidFill>
            <a:srgbClr val="E6E7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F41C7C5D-A386-4D09-83B6-27B1F37A9DD6}"/>
              </a:ext>
            </a:extLst>
          </p:cNvPr>
          <p:cNvSpPr/>
          <p:nvPr userDrawn="1"/>
        </p:nvSpPr>
        <p:spPr>
          <a:xfrm>
            <a:off x="0" y="515938"/>
            <a:ext cx="73025" cy="3679825"/>
          </a:xfrm>
          <a:prstGeom prst="rect">
            <a:avLst/>
          </a:prstGeom>
          <a:gradFill>
            <a:gsLst>
              <a:gs pos="0">
                <a:srgbClr val="1867A7"/>
              </a:gs>
              <a:gs pos="100000">
                <a:srgbClr val="01B1B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67554D1A-3BB6-4935-A270-FAFBF4011430}"/>
              </a:ext>
            </a:extLst>
          </p:cNvPr>
          <p:cNvSpPr/>
          <p:nvPr userDrawn="1"/>
        </p:nvSpPr>
        <p:spPr>
          <a:xfrm>
            <a:off x="0" y="4687888"/>
            <a:ext cx="9144000" cy="455612"/>
          </a:xfrm>
          <a:prstGeom prst="rect">
            <a:avLst/>
          </a:prstGeom>
          <a:solidFill>
            <a:srgbClr val="0062A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387458" y="798164"/>
            <a:ext cx="4076054" cy="3115159"/>
          </a:xfrm>
        </p:spPr>
        <p:txBody>
          <a:bodyPr/>
          <a:lstStyle>
            <a:lvl1pPr>
              <a:defRPr sz="3200"/>
            </a:lvl1pPr>
          </a:lstStyle>
          <a:p>
            <a:r>
              <a:rPr lang="en-US" dirty="0"/>
              <a:t>Click to edit Master title style</a:t>
            </a:r>
          </a:p>
        </p:txBody>
      </p:sp>
      <p:sp>
        <p:nvSpPr>
          <p:cNvPr id="3" name="Content Placeholder 2"/>
          <p:cNvSpPr>
            <a:spLocks noGrp="1"/>
          </p:cNvSpPr>
          <p:nvPr>
            <p:ph idx="1"/>
          </p:nvPr>
        </p:nvSpPr>
        <p:spPr>
          <a:xfrm>
            <a:off x="5067946" y="309966"/>
            <a:ext cx="3611106" cy="4091554"/>
          </a:xfrm>
        </p:spPr>
        <p:txBody>
          <a:bodyPr anchor="ct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5" descr="A picture containing drawing&#10;&#10;Description automatically generated">
            <a:extLst>
              <a:ext uri="{FF2B5EF4-FFF2-40B4-BE49-F238E27FC236}">
                <a16:creationId xmlns:a16="http://schemas.microsoft.com/office/drawing/2014/main" id="{81699728-97AC-4028-8F20-CF03C489504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67576" y="4785123"/>
            <a:ext cx="1356122"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35241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Content Slide - Option 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FD15CBB-9075-449F-886E-C830AC95FF4D}"/>
              </a:ext>
            </a:extLst>
          </p:cNvPr>
          <p:cNvSpPr/>
          <p:nvPr userDrawn="1"/>
        </p:nvSpPr>
        <p:spPr>
          <a:xfrm>
            <a:off x="0" y="515938"/>
            <a:ext cx="73025" cy="3679825"/>
          </a:xfrm>
          <a:prstGeom prst="rect">
            <a:avLst/>
          </a:prstGeom>
          <a:solidFill>
            <a:srgbClr val="E6E7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849D7F1F-8FF3-40F1-B3B7-9177E11879D6}"/>
              </a:ext>
            </a:extLst>
          </p:cNvPr>
          <p:cNvSpPr/>
          <p:nvPr userDrawn="1"/>
        </p:nvSpPr>
        <p:spPr>
          <a:xfrm>
            <a:off x="0" y="515938"/>
            <a:ext cx="73025" cy="3679825"/>
          </a:xfrm>
          <a:prstGeom prst="rect">
            <a:avLst/>
          </a:prstGeom>
          <a:gradFill>
            <a:gsLst>
              <a:gs pos="0">
                <a:srgbClr val="1867A7"/>
              </a:gs>
              <a:gs pos="100000">
                <a:srgbClr val="01B1B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387458" y="798164"/>
            <a:ext cx="4076054" cy="3115159"/>
          </a:xfrm>
        </p:spPr>
        <p:txBody>
          <a:bodyPr/>
          <a:lstStyle>
            <a:lvl1pPr>
              <a:defRPr sz="3200"/>
            </a:lvl1pPr>
          </a:lstStyle>
          <a:p>
            <a:r>
              <a:rPr lang="en-US" dirty="0"/>
              <a:t>Click to edit Master title style</a:t>
            </a:r>
          </a:p>
        </p:txBody>
      </p:sp>
      <p:sp>
        <p:nvSpPr>
          <p:cNvPr id="3" name="Content Placeholder 2"/>
          <p:cNvSpPr>
            <a:spLocks noGrp="1"/>
          </p:cNvSpPr>
          <p:nvPr>
            <p:ph idx="1"/>
          </p:nvPr>
        </p:nvSpPr>
        <p:spPr>
          <a:xfrm>
            <a:off x="5067946" y="309966"/>
            <a:ext cx="3611106" cy="4091554"/>
          </a:xfrm>
        </p:spPr>
        <p:txBody>
          <a:bodyPr anchor="ct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4" descr="Logo&#10;&#10;Description automatically generated">
            <a:extLst>
              <a:ext uri="{FF2B5EF4-FFF2-40B4-BE49-F238E27FC236}">
                <a16:creationId xmlns:a16="http://schemas.microsoft.com/office/drawing/2014/main" id="{DEC27179-CBE3-44F3-83E1-4574F142496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49299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Content Slide - Option 5">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F4C8F2C-9BD6-4F38-A754-4841398C8B48}"/>
              </a:ext>
            </a:extLst>
          </p:cNvPr>
          <p:cNvSpPr/>
          <p:nvPr userDrawn="1"/>
        </p:nvSpPr>
        <p:spPr>
          <a:xfrm>
            <a:off x="0" y="0"/>
            <a:ext cx="4572000" cy="5143500"/>
          </a:xfrm>
          <a:prstGeom prst="rect">
            <a:avLst/>
          </a:prstGeom>
          <a:solidFill>
            <a:srgbClr val="E6E7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2860BEA3-2615-437F-AC05-50BDF29AD24B}"/>
              </a:ext>
            </a:extLst>
          </p:cNvPr>
          <p:cNvSpPr/>
          <p:nvPr userDrawn="1"/>
        </p:nvSpPr>
        <p:spPr>
          <a:xfrm>
            <a:off x="4562475" y="0"/>
            <a:ext cx="46038" cy="5143500"/>
          </a:xfrm>
          <a:prstGeom prst="rect">
            <a:avLst/>
          </a:prstGeom>
          <a:gradFill>
            <a:gsLst>
              <a:gs pos="0">
                <a:srgbClr val="1867A7"/>
              </a:gs>
              <a:gs pos="100000">
                <a:srgbClr val="01B1B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387458" y="309966"/>
            <a:ext cx="3704095" cy="4448014"/>
          </a:xfrm>
        </p:spPr>
        <p:txBody>
          <a:bodyPr/>
          <a:lstStyle>
            <a:lvl1pPr>
              <a:defRPr sz="3200"/>
            </a:lvl1pPr>
          </a:lstStyle>
          <a:p>
            <a:r>
              <a:rPr lang="en-US" dirty="0"/>
              <a:t>Click to edit Master title style</a:t>
            </a:r>
          </a:p>
        </p:txBody>
      </p:sp>
      <p:sp>
        <p:nvSpPr>
          <p:cNvPr id="3" name="Content Placeholder 2"/>
          <p:cNvSpPr>
            <a:spLocks noGrp="1"/>
          </p:cNvSpPr>
          <p:nvPr>
            <p:ph idx="1"/>
          </p:nvPr>
        </p:nvSpPr>
        <p:spPr>
          <a:xfrm>
            <a:off x="5067946" y="309966"/>
            <a:ext cx="3611106" cy="4523568"/>
          </a:xfrm>
        </p:spPr>
        <p:txBody>
          <a:bodyPr anchor="ct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4" descr="Logo&#10;&#10;Description automatically generated">
            <a:extLst>
              <a:ext uri="{FF2B5EF4-FFF2-40B4-BE49-F238E27FC236}">
                <a16:creationId xmlns:a16="http://schemas.microsoft.com/office/drawing/2014/main" id="{47CD8E00-7A4F-4D84-A33C-4892430EF259}"/>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61142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Content Slide - Option 6">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41E6DD-D3D9-449F-8CBD-2FBC482B359E}"/>
              </a:ext>
            </a:extLst>
          </p:cNvPr>
          <p:cNvSpPr/>
          <p:nvPr userDrawn="1"/>
        </p:nvSpPr>
        <p:spPr>
          <a:xfrm>
            <a:off x="0" y="0"/>
            <a:ext cx="4572000" cy="5143500"/>
          </a:xfrm>
          <a:prstGeom prst="rect">
            <a:avLst/>
          </a:prstGeom>
          <a:gradFill>
            <a:gsLst>
              <a:gs pos="0">
                <a:srgbClr val="1188BD"/>
              </a:gs>
              <a:gs pos="88000">
                <a:srgbClr val="016EB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387458" y="309966"/>
            <a:ext cx="3704095" cy="4448014"/>
          </a:xfrm>
        </p:spPr>
        <p:txBody>
          <a:bodyPr/>
          <a:lstStyle>
            <a:lvl1pPr>
              <a:defRPr sz="32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5067946" y="309966"/>
            <a:ext cx="3611106" cy="4523568"/>
          </a:xfrm>
        </p:spPr>
        <p:txBody>
          <a:bodyPr anchor="ct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4" descr="Logo&#10;&#10;Description automatically generated">
            <a:extLst>
              <a:ext uri="{FF2B5EF4-FFF2-40B4-BE49-F238E27FC236}">
                <a16:creationId xmlns:a16="http://schemas.microsoft.com/office/drawing/2014/main" id="{E231BC31-4296-4911-842E-A4EB5C8EA1A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47797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Slide - Option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C6A3E7-EBF5-469A-A61E-8884396FB9FE}"/>
              </a:ext>
            </a:extLst>
          </p:cNvPr>
          <p:cNvSpPr/>
          <p:nvPr userDrawn="1"/>
        </p:nvSpPr>
        <p:spPr>
          <a:xfrm>
            <a:off x="0" y="4687888"/>
            <a:ext cx="9144000" cy="455612"/>
          </a:xfrm>
          <a:prstGeom prst="rect">
            <a:avLst/>
          </a:prstGeom>
          <a:solidFill>
            <a:srgbClr val="0062A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4" name="Picture 5" descr="A picture containing drawing&#10;&#10;Description automatically generated">
            <a:extLst>
              <a:ext uri="{FF2B5EF4-FFF2-40B4-BE49-F238E27FC236}">
                <a16:creationId xmlns:a16="http://schemas.microsoft.com/office/drawing/2014/main" id="{39F84D99-3171-4DC5-BDDB-0F606D9EF4B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67576" y="4785123"/>
            <a:ext cx="1356122"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15661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Slide - Option 2">
    <p:spTree>
      <p:nvGrpSpPr>
        <p:cNvPr id="1" name=""/>
        <p:cNvGrpSpPr/>
        <p:nvPr/>
      </p:nvGrpSpPr>
      <p:grpSpPr>
        <a:xfrm>
          <a:off x="0" y="0"/>
          <a:ext cx="0" cy="0"/>
          <a:chOff x="0" y="0"/>
          <a:chExt cx="0" cy="0"/>
        </a:xfrm>
      </p:grpSpPr>
      <p:pic>
        <p:nvPicPr>
          <p:cNvPr id="3" name="Picture 4" descr="Logo&#10;&#10;Description automatically generated">
            <a:extLst>
              <a:ext uri="{FF2B5EF4-FFF2-40B4-BE49-F238E27FC236}">
                <a16:creationId xmlns:a16="http://schemas.microsoft.com/office/drawing/2014/main" id="{4CCEBD87-145A-4685-8DD8-6BE7B61C6E8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26868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Slide - Quote">
    <p:bg>
      <p:bgPr>
        <a:gradFill rotWithShape="0">
          <a:gsLst>
            <a:gs pos="0">
              <a:srgbClr val="1188BD"/>
            </a:gs>
            <a:gs pos="88000">
              <a:srgbClr val="016EB7"/>
            </a:gs>
            <a:gs pos="100000">
              <a:srgbClr val="016EB7"/>
            </a:gs>
          </a:gsLst>
          <a:lin ang="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7457" y="371958"/>
            <a:ext cx="8369085" cy="4384083"/>
          </a:xfrm>
        </p:spPr>
        <p:txBody>
          <a:bodyPr/>
          <a:lstStyle>
            <a:lvl1pPr algn="ctr">
              <a:defRPr sz="3200">
                <a:solidFill>
                  <a:schemeClr val="bg1"/>
                </a:solidFill>
              </a:defRPr>
            </a:lvl1pPr>
          </a:lstStyle>
          <a:p>
            <a:r>
              <a:rPr lang="en-US" dirty="0"/>
              <a:t>Click to edit Master title style</a:t>
            </a:r>
          </a:p>
        </p:txBody>
      </p:sp>
      <p:pic>
        <p:nvPicPr>
          <p:cNvPr id="4" name="Picture 5" descr="A picture containing drawing&#10;&#10;Description automatically generated">
            <a:extLst>
              <a:ext uri="{FF2B5EF4-FFF2-40B4-BE49-F238E27FC236}">
                <a16:creationId xmlns:a16="http://schemas.microsoft.com/office/drawing/2014/main" id="{2913B39E-6532-4548-BE86-8524AE07E33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00420" y="4635788"/>
            <a:ext cx="1356122"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0341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350838" y="339728"/>
            <a:ext cx="8453436" cy="3899764"/>
          </a:xfrm>
          <a:solidFill>
            <a:srgbClr val="E6E7E9"/>
          </a:solidFill>
        </p:spPr>
        <p:txBody>
          <a:bodyPr/>
          <a:lstStyle/>
          <a:p>
            <a:pPr lvl="0"/>
            <a:endParaRPr lang="en-US" noProof="0" dirty="0"/>
          </a:p>
        </p:txBody>
      </p:sp>
      <p:sp>
        <p:nvSpPr>
          <p:cNvPr id="11" name="Text Placeholder 10"/>
          <p:cNvSpPr>
            <a:spLocks noGrp="1"/>
          </p:cNvSpPr>
          <p:nvPr>
            <p:ph type="body" sz="quarter" idx="12"/>
          </p:nvPr>
        </p:nvSpPr>
        <p:spPr>
          <a:xfrm>
            <a:off x="339726" y="1819415"/>
            <a:ext cx="3833812" cy="581891"/>
          </a:xfrm>
          <a:noFill/>
        </p:spPr>
        <p:txBody>
          <a:bodyPr anchor="b"/>
          <a:lstStyle>
            <a:lvl1pPr marL="0" indent="0">
              <a:buNone/>
              <a:defRPr sz="35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edit Master text styles</a:t>
            </a:r>
          </a:p>
        </p:txBody>
      </p:sp>
      <p:sp>
        <p:nvSpPr>
          <p:cNvPr id="12" name="Text Placeholder 10"/>
          <p:cNvSpPr>
            <a:spLocks noGrp="1"/>
          </p:cNvSpPr>
          <p:nvPr>
            <p:ph type="body" sz="quarter" idx="13"/>
          </p:nvPr>
        </p:nvSpPr>
        <p:spPr>
          <a:xfrm>
            <a:off x="339726" y="2401306"/>
            <a:ext cx="3833812" cy="314182"/>
          </a:xfrm>
          <a:noFill/>
        </p:spPr>
        <p:txBody>
          <a:bodyPr/>
          <a:lstStyle>
            <a:lvl1pPr marL="0" indent="0">
              <a:buNone/>
              <a:defRPr sz="18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sp>
        <p:nvSpPr>
          <p:cNvPr id="7" name="TextBox 6">
            <a:extLst>
              <a:ext uri="{FF2B5EF4-FFF2-40B4-BE49-F238E27FC236}">
                <a16:creationId xmlns:a16="http://schemas.microsoft.com/office/drawing/2014/main" id="{E1B06DC4-59EF-4AC0-93E7-EFA33205B618}"/>
              </a:ext>
            </a:extLst>
          </p:cNvPr>
          <p:cNvSpPr txBox="1"/>
          <p:nvPr userDrawn="1"/>
        </p:nvSpPr>
        <p:spPr>
          <a:xfrm>
            <a:off x="310142" y="4462148"/>
            <a:ext cx="2072322" cy="369332"/>
          </a:xfrm>
          <a:prstGeom prst="rect">
            <a:avLst/>
          </a:prstGeom>
          <a:noFill/>
        </p:spPr>
        <p:txBody>
          <a:bodyPr wrap="square" rtlCol="0">
            <a:spAutoFit/>
          </a:bodyPr>
          <a:lstStyle/>
          <a:p>
            <a:r>
              <a:rPr lang="en-US" sz="900" dirty="0">
                <a:solidFill>
                  <a:schemeClr val="bg1">
                    <a:lumMod val="50000"/>
                  </a:schemeClr>
                </a:solidFill>
              </a:rPr>
              <a:t>For producer use only. </a:t>
            </a:r>
            <a:br>
              <a:rPr lang="en-US" sz="900" dirty="0">
                <a:solidFill>
                  <a:schemeClr val="bg1">
                    <a:lumMod val="50000"/>
                  </a:schemeClr>
                </a:solidFill>
              </a:rPr>
            </a:br>
            <a:r>
              <a:rPr lang="en-US" sz="900" dirty="0">
                <a:solidFill>
                  <a:schemeClr val="bg1">
                    <a:lumMod val="50000"/>
                  </a:schemeClr>
                </a:solidFill>
              </a:rPr>
              <a:t>Not for use with the general public.</a:t>
            </a:r>
          </a:p>
        </p:txBody>
      </p:sp>
      <p:pic>
        <p:nvPicPr>
          <p:cNvPr id="8" name="Picture 4" descr="Logo&#10;&#10;Description automatically generated">
            <a:extLst>
              <a:ext uri="{FF2B5EF4-FFF2-40B4-BE49-F238E27FC236}">
                <a16:creationId xmlns:a16="http://schemas.microsoft.com/office/drawing/2014/main" id="{1982393A-6F5C-41F4-BFB3-39CE3F28AF0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36377" y="4558503"/>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9216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Option">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350838" y="339730"/>
            <a:ext cx="8453436" cy="4478309"/>
          </a:xfrm>
          <a:solidFill>
            <a:srgbClr val="E6E7E9"/>
          </a:solidFill>
        </p:spPr>
        <p:txBody>
          <a:bodyPr/>
          <a:lstStyle/>
          <a:p>
            <a:pPr lvl="0"/>
            <a:endParaRPr lang="en-US" noProof="0" dirty="0"/>
          </a:p>
        </p:txBody>
      </p:sp>
      <p:sp>
        <p:nvSpPr>
          <p:cNvPr id="11" name="Text Placeholder 10"/>
          <p:cNvSpPr>
            <a:spLocks noGrp="1"/>
          </p:cNvSpPr>
          <p:nvPr>
            <p:ph type="body" sz="quarter" idx="12"/>
          </p:nvPr>
        </p:nvSpPr>
        <p:spPr>
          <a:xfrm>
            <a:off x="339726" y="2098388"/>
            <a:ext cx="3833812" cy="581891"/>
          </a:xfrm>
          <a:noFill/>
        </p:spPr>
        <p:txBody>
          <a:bodyPr anchor="b"/>
          <a:lstStyle>
            <a:lvl1pPr marL="0" indent="0">
              <a:buNone/>
              <a:defRPr sz="3500">
                <a:solidFill>
                  <a:srgbClr val="BDD8F0"/>
                </a:solidFill>
              </a:defRPr>
            </a:lvl1pPr>
            <a:lvl2pPr marL="342892" indent="0">
              <a:buNone/>
              <a:defRPr/>
            </a:lvl2pPr>
            <a:lvl3pPr marL="685783" indent="0">
              <a:buNone/>
              <a:defRPr/>
            </a:lvl3pPr>
            <a:lvl4pPr marL="1028675" indent="0">
              <a:buNone/>
              <a:defRPr/>
            </a:lvl4pPr>
            <a:lvl5pPr marL="1371566" indent="0">
              <a:buNone/>
              <a:defRPr/>
            </a:lvl5pPr>
          </a:lstStyle>
          <a:p>
            <a:pPr lvl="0"/>
            <a:r>
              <a:rPr lang="en-US"/>
              <a:t>Click to edit Master text styles</a:t>
            </a:r>
          </a:p>
        </p:txBody>
      </p:sp>
      <p:sp>
        <p:nvSpPr>
          <p:cNvPr id="12" name="Text Placeholder 10"/>
          <p:cNvSpPr>
            <a:spLocks noGrp="1"/>
          </p:cNvSpPr>
          <p:nvPr>
            <p:ph type="body" sz="quarter" idx="13"/>
          </p:nvPr>
        </p:nvSpPr>
        <p:spPr>
          <a:xfrm>
            <a:off x="339726" y="2680279"/>
            <a:ext cx="3833812" cy="314182"/>
          </a:xfrm>
          <a:noFill/>
        </p:spPr>
        <p:txBody>
          <a:bodyPr/>
          <a:lstStyle>
            <a:lvl1pPr marL="0" indent="0">
              <a:buNone/>
              <a:defRPr sz="1800">
                <a:solidFill>
                  <a:srgbClr val="BDD8F0"/>
                </a:solidFill>
              </a:defRPr>
            </a:lvl1pPr>
            <a:lvl2pPr marL="342892" indent="0">
              <a:buNone/>
              <a:defRPr/>
            </a:lvl2pPr>
            <a:lvl3pPr marL="685783" indent="0">
              <a:buNone/>
              <a:defRPr/>
            </a:lvl3pPr>
            <a:lvl4pPr marL="1028675" indent="0">
              <a:buNone/>
              <a:defRPr/>
            </a:lvl4pPr>
            <a:lvl5pPr marL="1371566" indent="0">
              <a:buNone/>
              <a:defRPr/>
            </a:lvl5pPr>
          </a:lstStyle>
          <a:p>
            <a:pPr lvl="0"/>
            <a:r>
              <a:rPr lang="en-US"/>
              <a:t>Click to edit Master text styles</a:t>
            </a:r>
          </a:p>
        </p:txBody>
      </p:sp>
      <p:sp>
        <p:nvSpPr>
          <p:cNvPr id="5" name="Slide Number Placeholder 5">
            <a:extLst>
              <a:ext uri="{FF2B5EF4-FFF2-40B4-BE49-F238E27FC236}">
                <a16:creationId xmlns:a16="http://schemas.microsoft.com/office/drawing/2014/main" id="{48D74679-20D1-4931-985D-88A57B8D505F}"/>
              </a:ext>
            </a:extLst>
          </p:cNvPr>
          <p:cNvSpPr>
            <a:spLocks noGrp="1"/>
          </p:cNvSpPr>
          <p:nvPr>
            <p:ph type="sldNum" sz="quarter" idx="14"/>
          </p:nvPr>
        </p:nvSpPr>
        <p:spPr/>
        <p:txBody>
          <a:bodyPr/>
          <a:lstStyle>
            <a:lvl1pPr>
              <a:defRPr sz="750">
                <a:solidFill>
                  <a:srgbClr val="767171"/>
                </a:solidFill>
              </a:defRPr>
            </a:lvl1pPr>
          </a:lstStyle>
          <a:p>
            <a:fld id="{28C525DC-4F97-4647-9580-A8118B47ED78}" type="slidenum">
              <a:rPr lang="en-US" altLang="en-US"/>
              <a:pPr/>
              <a:t>‹#›</a:t>
            </a:fld>
            <a:endParaRPr lang="en-US" altLang="en-US"/>
          </a:p>
        </p:txBody>
      </p:sp>
    </p:spTree>
    <p:extLst>
      <p:ext uri="{BB962C8B-B14F-4D97-AF65-F5344CB8AC3E}">
        <p14:creationId xmlns:p14="http://schemas.microsoft.com/office/powerpoint/2010/main" val="3767529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Slide - Option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9B7AF90-5B44-4B11-A833-86AAF0C1C961}"/>
              </a:ext>
            </a:extLst>
          </p:cNvPr>
          <p:cNvSpPr/>
          <p:nvPr userDrawn="1"/>
        </p:nvSpPr>
        <p:spPr>
          <a:xfrm>
            <a:off x="0" y="4695825"/>
            <a:ext cx="9144000" cy="4560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00"/>
          </a:p>
        </p:txBody>
      </p:sp>
      <p:pic>
        <p:nvPicPr>
          <p:cNvPr id="5" name="Picture 5" descr="A picture containing drawing&#10;&#10;Description automatically generated">
            <a:extLst>
              <a:ext uri="{FF2B5EF4-FFF2-40B4-BE49-F238E27FC236}">
                <a16:creationId xmlns:a16="http://schemas.microsoft.com/office/drawing/2014/main" id="{70122D0C-2ECC-4E2F-8B45-22371C2D823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67576" y="4785123"/>
            <a:ext cx="1356122"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F086FD1-7ABC-4EE8-8D0C-4A3218EECC04}"/>
              </a:ext>
            </a:extLst>
          </p:cNvPr>
          <p:cNvSpPr>
            <a:spLocks noGrp="1"/>
          </p:cNvSpPr>
          <p:nvPr>
            <p:ph type="sldNum" sz="quarter" idx="10"/>
          </p:nvPr>
        </p:nvSpPr>
        <p:spPr/>
        <p:txBody>
          <a:bodyPr/>
          <a:lstStyle>
            <a:lvl1pPr>
              <a:defRPr sz="750">
                <a:solidFill>
                  <a:srgbClr val="D0E9F6"/>
                </a:solidFill>
              </a:defRPr>
            </a:lvl1pPr>
          </a:lstStyle>
          <a:p>
            <a:fld id="{55430202-A309-4749-9186-BA6BE74E165A}" type="slidenum">
              <a:rPr lang="en-US" altLang="en-US"/>
              <a:pPr/>
              <a:t>‹#›</a:t>
            </a:fld>
            <a:endParaRPr lang="en-US" altLang="en-US"/>
          </a:p>
        </p:txBody>
      </p:sp>
    </p:spTree>
    <p:extLst>
      <p:ext uri="{BB962C8B-B14F-4D97-AF65-F5344CB8AC3E}">
        <p14:creationId xmlns:p14="http://schemas.microsoft.com/office/powerpoint/2010/main" val="70298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ontent Slide - Option 2">
    <p:spTree>
      <p:nvGrpSpPr>
        <p:cNvPr id="1" name=""/>
        <p:cNvGrpSpPr/>
        <p:nvPr/>
      </p:nvGrpSpPr>
      <p:grpSpPr>
        <a:xfrm>
          <a:off x="0" y="0"/>
          <a:ext cx="0" cy="0"/>
          <a:chOff x="0" y="0"/>
          <a:chExt cx="0" cy="0"/>
        </a:xfrm>
      </p:grpSpPr>
      <p:pic>
        <p:nvPicPr>
          <p:cNvPr id="4" name="Picture 4" descr="Logo&#10;&#10;Description automatically generated">
            <a:extLst>
              <a:ext uri="{FF2B5EF4-FFF2-40B4-BE49-F238E27FC236}">
                <a16:creationId xmlns:a16="http://schemas.microsoft.com/office/drawing/2014/main" id="{BEED2D6B-14C7-4600-AEC7-88EB309E65D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91150A73-B17C-4890-9D35-361F44F50682}"/>
              </a:ext>
            </a:extLst>
          </p:cNvPr>
          <p:cNvSpPr>
            <a:spLocks noGrp="1"/>
          </p:cNvSpPr>
          <p:nvPr>
            <p:ph type="sldNum" sz="quarter" idx="10"/>
          </p:nvPr>
        </p:nvSpPr>
        <p:spPr/>
        <p:txBody>
          <a:bodyPr/>
          <a:lstStyle>
            <a:lvl1pPr>
              <a:defRPr sz="750">
                <a:solidFill>
                  <a:srgbClr val="767171"/>
                </a:solidFill>
              </a:defRPr>
            </a:lvl1pPr>
          </a:lstStyle>
          <a:p>
            <a:fld id="{70E0F4F3-7E59-4817-9C71-6E45CD6B2E18}" type="slidenum">
              <a:rPr lang="en-US" altLang="en-US"/>
              <a:pPr/>
              <a:t>‹#›</a:t>
            </a:fld>
            <a:endParaRPr lang="en-US" altLang="en-US"/>
          </a:p>
        </p:txBody>
      </p:sp>
    </p:spTree>
    <p:extLst>
      <p:ext uri="{BB962C8B-B14F-4D97-AF65-F5344CB8AC3E}">
        <p14:creationId xmlns:p14="http://schemas.microsoft.com/office/powerpoint/2010/main" val="2014186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Content Slide - Option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3CE4B1-B8F2-40CB-8A7C-B6C48006F614}"/>
              </a:ext>
            </a:extLst>
          </p:cNvPr>
          <p:cNvSpPr/>
          <p:nvPr userDrawn="1"/>
        </p:nvSpPr>
        <p:spPr>
          <a:xfrm>
            <a:off x="0" y="515541"/>
            <a:ext cx="4720829" cy="3680222"/>
          </a:xfrm>
          <a:prstGeom prst="rect">
            <a:avLst/>
          </a:prstGeom>
          <a:solidFill>
            <a:srgbClr val="E6E7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00"/>
          </a:p>
        </p:txBody>
      </p:sp>
      <p:sp>
        <p:nvSpPr>
          <p:cNvPr id="5" name="Rectangle 4">
            <a:extLst>
              <a:ext uri="{FF2B5EF4-FFF2-40B4-BE49-F238E27FC236}">
                <a16:creationId xmlns:a16="http://schemas.microsoft.com/office/drawing/2014/main" id="{504856CE-80C9-4B8E-8E51-31D541D294AB}"/>
              </a:ext>
            </a:extLst>
          </p:cNvPr>
          <p:cNvSpPr/>
          <p:nvPr userDrawn="1"/>
        </p:nvSpPr>
        <p:spPr>
          <a:xfrm>
            <a:off x="0" y="515541"/>
            <a:ext cx="72629" cy="3680222"/>
          </a:xfrm>
          <a:prstGeom prst="rect">
            <a:avLst/>
          </a:prstGeom>
          <a:gradFill>
            <a:gsLst>
              <a:gs pos="0">
                <a:srgbClr val="1867A7"/>
              </a:gs>
              <a:gs pos="100000">
                <a:srgbClr val="01B1B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00"/>
          </a:p>
        </p:txBody>
      </p:sp>
      <p:sp>
        <p:nvSpPr>
          <p:cNvPr id="6" name="Rectangle 5">
            <a:extLst>
              <a:ext uri="{FF2B5EF4-FFF2-40B4-BE49-F238E27FC236}">
                <a16:creationId xmlns:a16="http://schemas.microsoft.com/office/drawing/2014/main" id="{E5509358-94B4-45F9-9B6B-D0C7443C1CE2}"/>
              </a:ext>
            </a:extLst>
          </p:cNvPr>
          <p:cNvSpPr/>
          <p:nvPr userDrawn="1"/>
        </p:nvSpPr>
        <p:spPr>
          <a:xfrm>
            <a:off x="0" y="4695825"/>
            <a:ext cx="9144000" cy="456010"/>
          </a:xfrm>
          <a:prstGeom prst="rect">
            <a:avLst/>
          </a:prstGeom>
          <a:solidFill>
            <a:srgbClr val="0062A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00"/>
          </a:p>
        </p:txBody>
      </p:sp>
      <p:pic>
        <p:nvPicPr>
          <p:cNvPr id="7" name="Picture 5" descr="A picture containing drawing&#10;&#10;Description automatically generated">
            <a:extLst>
              <a:ext uri="{FF2B5EF4-FFF2-40B4-BE49-F238E27FC236}">
                <a16:creationId xmlns:a16="http://schemas.microsoft.com/office/drawing/2014/main" id="{816E6429-8F53-4D28-8D56-99194F87CA4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67576" y="4785123"/>
            <a:ext cx="1356122"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7460" y="798168"/>
            <a:ext cx="4076054" cy="3115159"/>
          </a:xfrm>
        </p:spPr>
        <p:txBody>
          <a:bodyPr/>
          <a:lstStyle>
            <a:lvl1pPr>
              <a:defRPr sz="3200"/>
            </a:lvl1pPr>
          </a:lstStyle>
          <a:p>
            <a:r>
              <a:rPr lang="en-US" dirty="0"/>
              <a:t>Click to edit Master title style</a:t>
            </a:r>
          </a:p>
        </p:txBody>
      </p:sp>
      <p:sp>
        <p:nvSpPr>
          <p:cNvPr id="3" name="Content Placeholder 2"/>
          <p:cNvSpPr>
            <a:spLocks noGrp="1"/>
          </p:cNvSpPr>
          <p:nvPr>
            <p:ph idx="1"/>
          </p:nvPr>
        </p:nvSpPr>
        <p:spPr>
          <a:xfrm>
            <a:off x="5067946" y="309969"/>
            <a:ext cx="3611106" cy="4091554"/>
          </a:xfrm>
        </p:spPr>
        <p:txBody>
          <a:bodyPr anchor="ct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a:extLst>
              <a:ext uri="{FF2B5EF4-FFF2-40B4-BE49-F238E27FC236}">
                <a16:creationId xmlns:a16="http://schemas.microsoft.com/office/drawing/2014/main" id="{CF3B4950-0F96-4C6D-8A6A-5F765F4B9FC2}"/>
              </a:ext>
            </a:extLst>
          </p:cNvPr>
          <p:cNvSpPr>
            <a:spLocks noGrp="1"/>
          </p:cNvSpPr>
          <p:nvPr>
            <p:ph type="sldNum" sz="quarter" idx="10"/>
          </p:nvPr>
        </p:nvSpPr>
        <p:spPr/>
        <p:txBody>
          <a:bodyPr/>
          <a:lstStyle>
            <a:lvl1pPr>
              <a:defRPr sz="750">
                <a:solidFill>
                  <a:srgbClr val="D0E9F6"/>
                </a:solidFill>
              </a:defRPr>
            </a:lvl1pPr>
          </a:lstStyle>
          <a:p>
            <a:fld id="{D025A0EE-635A-41B2-9802-E44063724111}" type="slidenum">
              <a:rPr lang="en-US" altLang="en-US"/>
              <a:pPr/>
              <a:t>‹#›</a:t>
            </a:fld>
            <a:endParaRPr lang="en-US" altLang="en-US"/>
          </a:p>
        </p:txBody>
      </p:sp>
    </p:spTree>
    <p:extLst>
      <p:ext uri="{BB962C8B-B14F-4D97-AF65-F5344CB8AC3E}">
        <p14:creationId xmlns:p14="http://schemas.microsoft.com/office/powerpoint/2010/main" val="3792125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ontent Slide - Option 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829DC09-5945-4A29-AAD5-77A946567B2B}"/>
              </a:ext>
            </a:extLst>
          </p:cNvPr>
          <p:cNvSpPr/>
          <p:nvPr userDrawn="1"/>
        </p:nvSpPr>
        <p:spPr>
          <a:xfrm>
            <a:off x="0" y="515541"/>
            <a:ext cx="4720829" cy="3680222"/>
          </a:xfrm>
          <a:prstGeom prst="rect">
            <a:avLst/>
          </a:prstGeom>
          <a:solidFill>
            <a:srgbClr val="E6E7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00"/>
          </a:p>
        </p:txBody>
      </p:sp>
      <p:sp>
        <p:nvSpPr>
          <p:cNvPr id="5" name="Rectangle 4">
            <a:extLst>
              <a:ext uri="{FF2B5EF4-FFF2-40B4-BE49-F238E27FC236}">
                <a16:creationId xmlns:a16="http://schemas.microsoft.com/office/drawing/2014/main" id="{5A269BAD-B2D3-4FA5-A1E3-032B70A26053}"/>
              </a:ext>
            </a:extLst>
          </p:cNvPr>
          <p:cNvSpPr/>
          <p:nvPr userDrawn="1"/>
        </p:nvSpPr>
        <p:spPr>
          <a:xfrm>
            <a:off x="0" y="515541"/>
            <a:ext cx="72629" cy="3680222"/>
          </a:xfrm>
          <a:prstGeom prst="rect">
            <a:avLst/>
          </a:prstGeom>
          <a:gradFill>
            <a:gsLst>
              <a:gs pos="0">
                <a:srgbClr val="1867A7"/>
              </a:gs>
              <a:gs pos="100000">
                <a:srgbClr val="01B1B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00"/>
          </a:p>
        </p:txBody>
      </p:sp>
      <p:pic>
        <p:nvPicPr>
          <p:cNvPr id="6" name="Picture 4" descr="Logo&#10;&#10;Description automatically generated">
            <a:extLst>
              <a:ext uri="{FF2B5EF4-FFF2-40B4-BE49-F238E27FC236}">
                <a16:creationId xmlns:a16="http://schemas.microsoft.com/office/drawing/2014/main" id="{EA22E3D6-2E67-481B-A463-A031EE1C728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7460" y="798168"/>
            <a:ext cx="4076054" cy="3115159"/>
          </a:xfrm>
        </p:spPr>
        <p:txBody>
          <a:bodyPr/>
          <a:lstStyle>
            <a:lvl1pPr>
              <a:defRPr sz="3200"/>
            </a:lvl1pPr>
          </a:lstStyle>
          <a:p>
            <a:r>
              <a:rPr lang="en-US" dirty="0"/>
              <a:t>Click to edit Master title style</a:t>
            </a:r>
          </a:p>
        </p:txBody>
      </p:sp>
      <p:sp>
        <p:nvSpPr>
          <p:cNvPr id="3" name="Content Placeholder 2"/>
          <p:cNvSpPr>
            <a:spLocks noGrp="1"/>
          </p:cNvSpPr>
          <p:nvPr>
            <p:ph idx="1"/>
          </p:nvPr>
        </p:nvSpPr>
        <p:spPr>
          <a:xfrm>
            <a:off x="5067946" y="309969"/>
            <a:ext cx="3611106" cy="4091554"/>
          </a:xfrm>
        </p:spPr>
        <p:txBody>
          <a:bodyPr anchor="ct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F37E70D3-413E-4753-800C-82966DB90BFF}"/>
              </a:ext>
            </a:extLst>
          </p:cNvPr>
          <p:cNvSpPr>
            <a:spLocks noGrp="1"/>
          </p:cNvSpPr>
          <p:nvPr>
            <p:ph type="sldNum" sz="quarter" idx="10"/>
          </p:nvPr>
        </p:nvSpPr>
        <p:spPr/>
        <p:txBody>
          <a:bodyPr/>
          <a:lstStyle>
            <a:lvl1pPr>
              <a:defRPr sz="750">
                <a:solidFill>
                  <a:srgbClr val="767171"/>
                </a:solidFill>
              </a:defRPr>
            </a:lvl1pPr>
          </a:lstStyle>
          <a:p>
            <a:fld id="{C589C3E0-C7B8-4168-8E13-21D02ECB078E}" type="slidenum">
              <a:rPr lang="en-US" altLang="en-US"/>
              <a:pPr/>
              <a:t>‹#›</a:t>
            </a:fld>
            <a:endParaRPr lang="en-US" altLang="en-US"/>
          </a:p>
        </p:txBody>
      </p:sp>
    </p:spTree>
    <p:extLst>
      <p:ext uri="{BB962C8B-B14F-4D97-AF65-F5344CB8AC3E}">
        <p14:creationId xmlns:p14="http://schemas.microsoft.com/office/powerpoint/2010/main" val="2727534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Content Slide - Option 5">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8668D5D-E59E-4239-9C4C-9993A15DC346}"/>
              </a:ext>
            </a:extLst>
          </p:cNvPr>
          <p:cNvSpPr/>
          <p:nvPr userDrawn="1"/>
        </p:nvSpPr>
        <p:spPr>
          <a:xfrm>
            <a:off x="0" y="0"/>
            <a:ext cx="4572000" cy="5143500"/>
          </a:xfrm>
          <a:prstGeom prst="rect">
            <a:avLst/>
          </a:prstGeom>
          <a:solidFill>
            <a:srgbClr val="E6E7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00"/>
          </a:p>
        </p:txBody>
      </p:sp>
      <p:sp>
        <p:nvSpPr>
          <p:cNvPr id="5" name="Rectangle 4">
            <a:extLst>
              <a:ext uri="{FF2B5EF4-FFF2-40B4-BE49-F238E27FC236}">
                <a16:creationId xmlns:a16="http://schemas.microsoft.com/office/drawing/2014/main" id="{FC9822EB-C0E0-4CAE-8A5D-96F9D46706CE}"/>
              </a:ext>
            </a:extLst>
          </p:cNvPr>
          <p:cNvSpPr/>
          <p:nvPr userDrawn="1"/>
        </p:nvSpPr>
        <p:spPr>
          <a:xfrm>
            <a:off x="4562475" y="0"/>
            <a:ext cx="46435" cy="5143500"/>
          </a:xfrm>
          <a:prstGeom prst="rect">
            <a:avLst/>
          </a:prstGeom>
          <a:gradFill>
            <a:gsLst>
              <a:gs pos="0">
                <a:srgbClr val="1867A7"/>
              </a:gs>
              <a:gs pos="100000">
                <a:srgbClr val="01B1B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00"/>
          </a:p>
        </p:txBody>
      </p:sp>
      <p:pic>
        <p:nvPicPr>
          <p:cNvPr id="6" name="Picture 4" descr="Logo&#10;&#10;Description automatically generated">
            <a:extLst>
              <a:ext uri="{FF2B5EF4-FFF2-40B4-BE49-F238E27FC236}">
                <a16:creationId xmlns:a16="http://schemas.microsoft.com/office/drawing/2014/main" id="{881010CB-63AB-4CBD-A9BE-44686096E5B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7461" y="309969"/>
            <a:ext cx="3704095" cy="4448014"/>
          </a:xfrm>
        </p:spPr>
        <p:txBody>
          <a:bodyPr/>
          <a:lstStyle>
            <a:lvl1pPr>
              <a:defRPr sz="3200"/>
            </a:lvl1pPr>
          </a:lstStyle>
          <a:p>
            <a:r>
              <a:rPr lang="en-US" dirty="0"/>
              <a:t>Click to edit Master title style</a:t>
            </a:r>
          </a:p>
        </p:txBody>
      </p:sp>
      <p:sp>
        <p:nvSpPr>
          <p:cNvPr id="3" name="Content Placeholder 2"/>
          <p:cNvSpPr>
            <a:spLocks noGrp="1"/>
          </p:cNvSpPr>
          <p:nvPr>
            <p:ph idx="1"/>
          </p:nvPr>
        </p:nvSpPr>
        <p:spPr>
          <a:xfrm>
            <a:off x="5067946" y="309969"/>
            <a:ext cx="3611106" cy="4222277"/>
          </a:xfrm>
        </p:spPr>
        <p:txBody>
          <a:bodyPr anchor="ct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B7B44CC0-FFE7-4E00-B2AF-7361423FB74B}"/>
              </a:ext>
            </a:extLst>
          </p:cNvPr>
          <p:cNvSpPr>
            <a:spLocks noGrp="1"/>
          </p:cNvSpPr>
          <p:nvPr>
            <p:ph type="sldNum" sz="quarter" idx="10"/>
          </p:nvPr>
        </p:nvSpPr>
        <p:spPr/>
        <p:txBody>
          <a:bodyPr/>
          <a:lstStyle>
            <a:lvl1pPr>
              <a:defRPr sz="750">
                <a:solidFill>
                  <a:srgbClr val="767171"/>
                </a:solidFill>
              </a:defRPr>
            </a:lvl1pPr>
          </a:lstStyle>
          <a:p>
            <a:fld id="{0849392E-E9B8-4999-AC9A-34F7B151A2BC}" type="slidenum">
              <a:rPr lang="en-US" altLang="en-US"/>
              <a:pPr/>
              <a:t>‹#›</a:t>
            </a:fld>
            <a:endParaRPr lang="en-US" altLang="en-US"/>
          </a:p>
        </p:txBody>
      </p:sp>
    </p:spTree>
    <p:extLst>
      <p:ext uri="{BB962C8B-B14F-4D97-AF65-F5344CB8AC3E}">
        <p14:creationId xmlns:p14="http://schemas.microsoft.com/office/powerpoint/2010/main" val="3777171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1B9139F-5E0B-4D95-A65A-4BDA21579D28}"/>
              </a:ext>
            </a:extLst>
          </p:cNvPr>
          <p:cNvSpPr>
            <a:spLocks noGrp="1"/>
          </p:cNvSpPr>
          <p:nvPr>
            <p:ph type="title"/>
          </p:nvPr>
        </p:nvSpPr>
        <p:spPr bwMode="auto">
          <a:xfrm>
            <a:off x="357188" y="296466"/>
            <a:ext cx="826651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115BF86-3010-4498-84FA-65A820797DEC}"/>
              </a:ext>
            </a:extLst>
          </p:cNvPr>
          <p:cNvSpPr>
            <a:spLocks noGrp="1"/>
          </p:cNvSpPr>
          <p:nvPr>
            <p:ph type="body" idx="1"/>
          </p:nvPr>
        </p:nvSpPr>
        <p:spPr bwMode="auto">
          <a:xfrm>
            <a:off x="357188" y="965597"/>
            <a:ext cx="826651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Slide Number Placeholder 5">
            <a:extLst>
              <a:ext uri="{FF2B5EF4-FFF2-40B4-BE49-F238E27FC236}">
                <a16:creationId xmlns:a16="http://schemas.microsoft.com/office/drawing/2014/main" id="{DB31085E-7A48-4CD4-B3D2-77FDDE9F3DB8}"/>
              </a:ext>
            </a:extLst>
          </p:cNvPr>
          <p:cNvSpPr>
            <a:spLocks noGrp="1"/>
          </p:cNvSpPr>
          <p:nvPr>
            <p:ph type="sldNum" sz="quarter" idx="4"/>
          </p:nvPr>
        </p:nvSpPr>
        <p:spPr>
          <a:xfrm>
            <a:off x="96441" y="4847035"/>
            <a:ext cx="1285875" cy="273844"/>
          </a:xfrm>
          <a:prstGeom prst="rect">
            <a:avLst/>
          </a:prstGeom>
        </p:spPr>
        <p:txBody>
          <a:bodyPr vert="horz" wrap="square" lIns="91440" tIns="45720" rIns="91440" bIns="45720" numCol="1" anchor="t" anchorCtr="0" compatLnSpc="1">
            <a:prstTxWarp prst="textNoShape">
              <a:avLst/>
            </a:prstTxWarp>
          </a:bodyPr>
          <a:lstStyle>
            <a:lvl1pPr>
              <a:defRPr sz="825">
                <a:solidFill>
                  <a:schemeClr val="bg1"/>
                </a:solidFill>
              </a:defRPr>
            </a:lvl1pPr>
          </a:lstStyle>
          <a:p>
            <a:fld id="{5778CE8E-92CF-4770-A2FA-6AB6E9654F20}" type="slidenum">
              <a:rPr lang="en-US" altLang="en-US"/>
              <a:pPr/>
              <a:t>‹#›</a:t>
            </a:fld>
            <a:endParaRPr lang="en-US" altLang="en-US"/>
          </a:p>
        </p:txBody>
      </p:sp>
    </p:spTree>
    <p:extLst>
      <p:ext uri="{BB962C8B-B14F-4D97-AF65-F5344CB8AC3E}">
        <p14:creationId xmlns:p14="http://schemas.microsoft.com/office/powerpoint/2010/main" val="3782681733"/>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708"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Lst>
  <p:hf hdr="0" ftr="0" dt="0"/>
  <p:txStyles>
    <p:titleStyle>
      <a:lvl1pPr algn="l" defTabSz="683419" rtl="0" eaLnBrk="0" fontAlgn="base" hangingPunct="0">
        <a:lnSpc>
          <a:spcPct val="90000"/>
        </a:lnSpc>
        <a:spcBef>
          <a:spcPct val="0"/>
        </a:spcBef>
        <a:spcAft>
          <a:spcPct val="0"/>
        </a:spcAft>
        <a:defRPr sz="2400" kern="1200">
          <a:solidFill>
            <a:srgbClr val="0263A7"/>
          </a:solidFill>
          <a:latin typeface="+mj-lt"/>
          <a:ea typeface="+mj-ea"/>
          <a:cs typeface="+mj-cs"/>
        </a:defRPr>
      </a:lvl1pPr>
      <a:lvl2pPr algn="l" defTabSz="683419" rtl="0" eaLnBrk="0" fontAlgn="base" hangingPunct="0">
        <a:lnSpc>
          <a:spcPct val="90000"/>
        </a:lnSpc>
        <a:spcBef>
          <a:spcPct val="0"/>
        </a:spcBef>
        <a:spcAft>
          <a:spcPct val="0"/>
        </a:spcAft>
        <a:defRPr sz="2400">
          <a:solidFill>
            <a:srgbClr val="0263A7"/>
          </a:solidFill>
          <a:latin typeface="Arial" charset="0"/>
        </a:defRPr>
      </a:lvl2pPr>
      <a:lvl3pPr algn="l" defTabSz="683419" rtl="0" eaLnBrk="0" fontAlgn="base" hangingPunct="0">
        <a:lnSpc>
          <a:spcPct val="90000"/>
        </a:lnSpc>
        <a:spcBef>
          <a:spcPct val="0"/>
        </a:spcBef>
        <a:spcAft>
          <a:spcPct val="0"/>
        </a:spcAft>
        <a:defRPr sz="2400">
          <a:solidFill>
            <a:srgbClr val="0263A7"/>
          </a:solidFill>
          <a:latin typeface="Arial" charset="0"/>
        </a:defRPr>
      </a:lvl3pPr>
      <a:lvl4pPr algn="l" defTabSz="683419" rtl="0" eaLnBrk="0" fontAlgn="base" hangingPunct="0">
        <a:lnSpc>
          <a:spcPct val="90000"/>
        </a:lnSpc>
        <a:spcBef>
          <a:spcPct val="0"/>
        </a:spcBef>
        <a:spcAft>
          <a:spcPct val="0"/>
        </a:spcAft>
        <a:defRPr sz="2400">
          <a:solidFill>
            <a:srgbClr val="0263A7"/>
          </a:solidFill>
          <a:latin typeface="Arial" charset="0"/>
        </a:defRPr>
      </a:lvl4pPr>
      <a:lvl5pPr algn="l" defTabSz="683419" rtl="0" eaLnBrk="0" fontAlgn="base" hangingPunct="0">
        <a:lnSpc>
          <a:spcPct val="90000"/>
        </a:lnSpc>
        <a:spcBef>
          <a:spcPct val="0"/>
        </a:spcBef>
        <a:spcAft>
          <a:spcPct val="0"/>
        </a:spcAft>
        <a:defRPr sz="2400">
          <a:solidFill>
            <a:srgbClr val="0263A7"/>
          </a:solidFill>
          <a:latin typeface="Arial" charset="0"/>
        </a:defRPr>
      </a:lvl5pPr>
      <a:lvl6pPr marL="342892" algn="l" defTabSz="684593" rtl="0" fontAlgn="base">
        <a:lnSpc>
          <a:spcPct val="90000"/>
        </a:lnSpc>
        <a:spcBef>
          <a:spcPct val="0"/>
        </a:spcBef>
        <a:spcAft>
          <a:spcPct val="0"/>
        </a:spcAft>
        <a:defRPr sz="2400">
          <a:solidFill>
            <a:srgbClr val="0263A7"/>
          </a:solidFill>
          <a:latin typeface="Arial" charset="0"/>
        </a:defRPr>
      </a:lvl6pPr>
      <a:lvl7pPr marL="685783" algn="l" defTabSz="684593" rtl="0" fontAlgn="base">
        <a:lnSpc>
          <a:spcPct val="90000"/>
        </a:lnSpc>
        <a:spcBef>
          <a:spcPct val="0"/>
        </a:spcBef>
        <a:spcAft>
          <a:spcPct val="0"/>
        </a:spcAft>
        <a:defRPr sz="2400">
          <a:solidFill>
            <a:srgbClr val="0263A7"/>
          </a:solidFill>
          <a:latin typeface="Arial" charset="0"/>
        </a:defRPr>
      </a:lvl7pPr>
      <a:lvl8pPr marL="1028675" algn="l" defTabSz="684593" rtl="0" fontAlgn="base">
        <a:lnSpc>
          <a:spcPct val="90000"/>
        </a:lnSpc>
        <a:spcBef>
          <a:spcPct val="0"/>
        </a:spcBef>
        <a:spcAft>
          <a:spcPct val="0"/>
        </a:spcAft>
        <a:defRPr sz="2400">
          <a:solidFill>
            <a:srgbClr val="0263A7"/>
          </a:solidFill>
          <a:latin typeface="Arial" charset="0"/>
        </a:defRPr>
      </a:lvl8pPr>
      <a:lvl9pPr marL="1371566" algn="l" defTabSz="684593" rtl="0" fontAlgn="base">
        <a:lnSpc>
          <a:spcPct val="90000"/>
        </a:lnSpc>
        <a:spcBef>
          <a:spcPct val="0"/>
        </a:spcBef>
        <a:spcAft>
          <a:spcPct val="0"/>
        </a:spcAft>
        <a:defRPr sz="2400">
          <a:solidFill>
            <a:srgbClr val="0263A7"/>
          </a:solidFill>
          <a:latin typeface="Arial" charset="0"/>
        </a:defRPr>
      </a:lvl9pPr>
    </p:titleStyle>
    <p:bodyStyle>
      <a:lvl1pPr marL="169069" indent="-169069" algn="l" defTabSz="683419" rtl="0" eaLnBrk="0" fontAlgn="base" hangingPunct="0">
        <a:spcBef>
          <a:spcPts val="750"/>
        </a:spcBef>
        <a:spcAft>
          <a:spcPct val="0"/>
        </a:spcAft>
        <a:buFont typeface="Arial" panose="020B0604020202020204" pitchFamily="34" charset="0"/>
        <a:buChar char="•"/>
        <a:defRPr sz="2100" kern="1200">
          <a:solidFill>
            <a:srgbClr val="181717"/>
          </a:solidFill>
          <a:latin typeface="+mn-lt"/>
          <a:ea typeface="+mn-ea"/>
          <a:cs typeface="+mn-cs"/>
        </a:defRPr>
      </a:lvl1pPr>
      <a:lvl2pPr marL="511969" indent="-169069" algn="l" defTabSz="683419" rtl="0" eaLnBrk="0" fontAlgn="base" hangingPunct="0">
        <a:spcBef>
          <a:spcPts val="375"/>
        </a:spcBef>
        <a:spcAft>
          <a:spcPct val="0"/>
        </a:spcAft>
        <a:buFont typeface="Arial" panose="020B0604020202020204" pitchFamily="34" charset="0"/>
        <a:buChar char="•"/>
        <a:defRPr sz="1500" kern="1200">
          <a:solidFill>
            <a:srgbClr val="181717"/>
          </a:solidFill>
          <a:latin typeface="+mn-lt"/>
          <a:ea typeface="+mn-ea"/>
          <a:cs typeface="+mn-cs"/>
        </a:defRPr>
      </a:lvl2pPr>
      <a:lvl3pPr marL="854869" indent="-169069" algn="l" defTabSz="683419" rtl="0" eaLnBrk="0" fontAlgn="base" hangingPunct="0">
        <a:spcBef>
          <a:spcPts val="375"/>
        </a:spcBef>
        <a:spcAft>
          <a:spcPct val="0"/>
        </a:spcAft>
        <a:buFont typeface="Arial" panose="020B0604020202020204" pitchFamily="34" charset="0"/>
        <a:buChar char="•"/>
        <a:defRPr kern="1200">
          <a:solidFill>
            <a:srgbClr val="181717"/>
          </a:solidFill>
          <a:latin typeface="+mn-lt"/>
          <a:ea typeface="+mn-ea"/>
          <a:cs typeface="+mn-cs"/>
        </a:defRPr>
      </a:lvl3pPr>
      <a:lvl4pPr marL="1197769" indent="-169069" algn="l" defTabSz="683419" rtl="0" eaLnBrk="0" fontAlgn="base" hangingPunct="0">
        <a:spcBef>
          <a:spcPts val="375"/>
        </a:spcBef>
        <a:spcAft>
          <a:spcPct val="0"/>
        </a:spcAft>
        <a:buFont typeface="Arial" panose="020B0604020202020204" pitchFamily="34" charset="0"/>
        <a:buChar char="•"/>
        <a:defRPr sz="1200" kern="1200">
          <a:solidFill>
            <a:srgbClr val="181717"/>
          </a:solidFill>
          <a:latin typeface="+mn-lt"/>
          <a:ea typeface="+mn-ea"/>
          <a:cs typeface="+mn-cs"/>
        </a:defRPr>
      </a:lvl4pPr>
      <a:lvl5pPr marL="1540669" indent="-169069" algn="l" defTabSz="683419" rtl="0" eaLnBrk="0" fontAlgn="base" hangingPunct="0">
        <a:spcBef>
          <a:spcPts val="375"/>
        </a:spcBef>
        <a:spcAft>
          <a:spcPct val="0"/>
        </a:spcAft>
        <a:buFont typeface="Arial" panose="020B0604020202020204" pitchFamily="34" charset="0"/>
        <a:buChar char="•"/>
        <a:defRPr sz="1200" kern="1200">
          <a:solidFill>
            <a:srgbClr val="181717"/>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66" rtl="0" eaLnBrk="1" latinLnBrk="0" hangingPunct="1">
        <a:defRPr sz="1350" kern="1200">
          <a:solidFill>
            <a:schemeClr val="tx1"/>
          </a:solidFill>
          <a:latin typeface="+mn-lt"/>
          <a:ea typeface="+mn-ea"/>
          <a:cs typeface="+mn-cs"/>
        </a:defRPr>
      </a:lvl1pPr>
      <a:lvl2pPr marL="342884"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4" algn="l" defTabSz="685766"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0B900A9-459D-494D-9681-117431C2525B}"/>
              </a:ext>
            </a:extLst>
          </p:cNvPr>
          <p:cNvSpPr>
            <a:spLocks noGrp="1"/>
          </p:cNvSpPr>
          <p:nvPr>
            <p:ph type="title"/>
          </p:nvPr>
        </p:nvSpPr>
        <p:spPr bwMode="auto">
          <a:xfrm>
            <a:off x="357188" y="296863"/>
            <a:ext cx="8266112"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CDC5BE1E-9919-4E44-B4F1-6FBFF558474B}"/>
              </a:ext>
            </a:extLst>
          </p:cNvPr>
          <p:cNvSpPr>
            <a:spLocks noGrp="1"/>
          </p:cNvSpPr>
          <p:nvPr>
            <p:ph type="body" idx="1"/>
          </p:nvPr>
        </p:nvSpPr>
        <p:spPr bwMode="auto">
          <a:xfrm>
            <a:off x="357188" y="965200"/>
            <a:ext cx="8266112"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623587498"/>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Lst>
  <p:hf hdr="0" ftr="0" dt="0"/>
  <p:txStyles>
    <p:titleStyle>
      <a:lvl1pPr algn="l" defTabSz="684213" rtl="0" eaLnBrk="0" fontAlgn="base" hangingPunct="0">
        <a:lnSpc>
          <a:spcPct val="90000"/>
        </a:lnSpc>
        <a:spcBef>
          <a:spcPct val="0"/>
        </a:spcBef>
        <a:spcAft>
          <a:spcPct val="0"/>
        </a:spcAft>
        <a:defRPr sz="2400" kern="1200">
          <a:solidFill>
            <a:srgbClr val="0263A7"/>
          </a:solidFill>
          <a:latin typeface="+mj-lt"/>
          <a:ea typeface="+mj-ea"/>
          <a:cs typeface="+mj-cs"/>
        </a:defRPr>
      </a:lvl1pPr>
      <a:lvl2pPr algn="l" defTabSz="684213" rtl="0" eaLnBrk="0" fontAlgn="base" hangingPunct="0">
        <a:lnSpc>
          <a:spcPct val="90000"/>
        </a:lnSpc>
        <a:spcBef>
          <a:spcPct val="0"/>
        </a:spcBef>
        <a:spcAft>
          <a:spcPct val="0"/>
        </a:spcAft>
        <a:defRPr sz="2400">
          <a:solidFill>
            <a:srgbClr val="0263A7"/>
          </a:solidFill>
          <a:latin typeface="Arial" charset="0"/>
        </a:defRPr>
      </a:lvl2pPr>
      <a:lvl3pPr algn="l" defTabSz="684213" rtl="0" eaLnBrk="0" fontAlgn="base" hangingPunct="0">
        <a:lnSpc>
          <a:spcPct val="90000"/>
        </a:lnSpc>
        <a:spcBef>
          <a:spcPct val="0"/>
        </a:spcBef>
        <a:spcAft>
          <a:spcPct val="0"/>
        </a:spcAft>
        <a:defRPr sz="2400">
          <a:solidFill>
            <a:srgbClr val="0263A7"/>
          </a:solidFill>
          <a:latin typeface="Arial" charset="0"/>
        </a:defRPr>
      </a:lvl3pPr>
      <a:lvl4pPr algn="l" defTabSz="684213" rtl="0" eaLnBrk="0" fontAlgn="base" hangingPunct="0">
        <a:lnSpc>
          <a:spcPct val="90000"/>
        </a:lnSpc>
        <a:spcBef>
          <a:spcPct val="0"/>
        </a:spcBef>
        <a:spcAft>
          <a:spcPct val="0"/>
        </a:spcAft>
        <a:defRPr sz="2400">
          <a:solidFill>
            <a:srgbClr val="0263A7"/>
          </a:solidFill>
          <a:latin typeface="Arial" charset="0"/>
        </a:defRPr>
      </a:lvl4pPr>
      <a:lvl5pPr algn="l" defTabSz="684213" rtl="0" eaLnBrk="0" fontAlgn="base" hangingPunct="0">
        <a:lnSpc>
          <a:spcPct val="90000"/>
        </a:lnSpc>
        <a:spcBef>
          <a:spcPct val="0"/>
        </a:spcBef>
        <a:spcAft>
          <a:spcPct val="0"/>
        </a:spcAft>
        <a:defRPr sz="2400">
          <a:solidFill>
            <a:srgbClr val="0263A7"/>
          </a:solidFill>
          <a:latin typeface="Arial" charset="0"/>
        </a:defRPr>
      </a:lvl5pPr>
      <a:lvl6pPr marL="342900" algn="l" defTabSz="684610" rtl="0" fontAlgn="base">
        <a:lnSpc>
          <a:spcPct val="90000"/>
        </a:lnSpc>
        <a:spcBef>
          <a:spcPct val="0"/>
        </a:spcBef>
        <a:spcAft>
          <a:spcPct val="0"/>
        </a:spcAft>
        <a:defRPr sz="2400">
          <a:solidFill>
            <a:srgbClr val="0263A7"/>
          </a:solidFill>
          <a:latin typeface="Arial" charset="0"/>
        </a:defRPr>
      </a:lvl6pPr>
      <a:lvl7pPr marL="685800" algn="l" defTabSz="684610" rtl="0" fontAlgn="base">
        <a:lnSpc>
          <a:spcPct val="90000"/>
        </a:lnSpc>
        <a:spcBef>
          <a:spcPct val="0"/>
        </a:spcBef>
        <a:spcAft>
          <a:spcPct val="0"/>
        </a:spcAft>
        <a:defRPr sz="2400">
          <a:solidFill>
            <a:srgbClr val="0263A7"/>
          </a:solidFill>
          <a:latin typeface="Arial" charset="0"/>
        </a:defRPr>
      </a:lvl7pPr>
      <a:lvl8pPr marL="1028700" algn="l" defTabSz="684610" rtl="0" fontAlgn="base">
        <a:lnSpc>
          <a:spcPct val="90000"/>
        </a:lnSpc>
        <a:spcBef>
          <a:spcPct val="0"/>
        </a:spcBef>
        <a:spcAft>
          <a:spcPct val="0"/>
        </a:spcAft>
        <a:defRPr sz="2400">
          <a:solidFill>
            <a:srgbClr val="0263A7"/>
          </a:solidFill>
          <a:latin typeface="Arial" charset="0"/>
        </a:defRPr>
      </a:lvl8pPr>
      <a:lvl9pPr marL="1371600" algn="l" defTabSz="684610" rtl="0" fontAlgn="base">
        <a:lnSpc>
          <a:spcPct val="90000"/>
        </a:lnSpc>
        <a:spcBef>
          <a:spcPct val="0"/>
        </a:spcBef>
        <a:spcAft>
          <a:spcPct val="0"/>
        </a:spcAft>
        <a:defRPr sz="2400">
          <a:solidFill>
            <a:srgbClr val="0263A7"/>
          </a:solidFill>
          <a:latin typeface="Arial" charset="0"/>
        </a:defRPr>
      </a:lvl9pPr>
    </p:titleStyle>
    <p:bodyStyle>
      <a:lvl1pPr marL="169863" indent="-169863" algn="l" defTabSz="684213" rtl="0" eaLnBrk="0" fontAlgn="base" hangingPunct="0">
        <a:spcBef>
          <a:spcPts val="750"/>
        </a:spcBef>
        <a:spcAft>
          <a:spcPct val="0"/>
        </a:spcAft>
        <a:buFont typeface="Arial" panose="020B0604020202020204" pitchFamily="34" charset="0"/>
        <a:buChar char="•"/>
        <a:defRPr sz="2100" kern="1200">
          <a:solidFill>
            <a:srgbClr val="181717"/>
          </a:solidFill>
          <a:latin typeface="+mn-lt"/>
          <a:ea typeface="+mn-ea"/>
          <a:cs typeface="+mn-cs"/>
        </a:defRPr>
      </a:lvl1pPr>
      <a:lvl2pPr marL="512763" indent="-169863" algn="l" defTabSz="684213" rtl="0" eaLnBrk="0" fontAlgn="base" hangingPunct="0">
        <a:spcBef>
          <a:spcPts val="375"/>
        </a:spcBef>
        <a:spcAft>
          <a:spcPct val="0"/>
        </a:spcAft>
        <a:buFont typeface="Arial" panose="020B0604020202020204" pitchFamily="34" charset="0"/>
        <a:buChar char="•"/>
        <a:defRPr sz="1500" kern="1200">
          <a:solidFill>
            <a:srgbClr val="181717"/>
          </a:solidFill>
          <a:latin typeface="+mn-lt"/>
          <a:ea typeface="+mn-ea"/>
          <a:cs typeface="+mn-cs"/>
        </a:defRPr>
      </a:lvl2pPr>
      <a:lvl3pPr marL="855663" indent="-169863" algn="l" defTabSz="684213" rtl="0" eaLnBrk="0" fontAlgn="base" hangingPunct="0">
        <a:spcBef>
          <a:spcPts val="375"/>
        </a:spcBef>
        <a:spcAft>
          <a:spcPct val="0"/>
        </a:spcAft>
        <a:buFont typeface="Arial" panose="020B0604020202020204" pitchFamily="34" charset="0"/>
        <a:buChar char="•"/>
        <a:defRPr kern="1200">
          <a:solidFill>
            <a:srgbClr val="181717"/>
          </a:solidFill>
          <a:latin typeface="+mn-lt"/>
          <a:ea typeface="+mn-ea"/>
          <a:cs typeface="+mn-cs"/>
        </a:defRPr>
      </a:lvl3pPr>
      <a:lvl4pPr marL="1198563" indent="-169863" algn="l" defTabSz="684213" rtl="0" eaLnBrk="0" fontAlgn="base" hangingPunct="0">
        <a:spcBef>
          <a:spcPts val="375"/>
        </a:spcBef>
        <a:spcAft>
          <a:spcPct val="0"/>
        </a:spcAft>
        <a:buFont typeface="Arial" panose="020B0604020202020204" pitchFamily="34" charset="0"/>
        <a:buChar char="•"/>
        <a:defRPr sz="1200" kern="1200">
          <a:solidFill>
            <a:srgbClr val="181717"/>
          </a:solidFill>
          <a:latin typeface="+mn-lt"/>
          <a:ea typeface="+mn-ea"/>
          <a:cs typeface="+mn-cs"/>
        </a:defRPr>
      </a:lvl4pPr>
      <a:lvl5pPr marL="1541463" indent="-169863" algn="l" defTabSz="684213" rtl="0" eaLnBrk="0" fontAlgn="base" hangingPunct="0">
        <a:spcBef>
          <a:spcPts val="375"/>
        </a:spcBef>
        <a:spcAft>
          <a:spcPct val="0"/>
        </a:spcAft>
        <a:buFont typeface="Arial" panose="020B0604020202020204" pitchFamily="34" charset="0"/>
        <a:buChar char="•"/>
        <a:defRPr sz="1200" kern="1200">
          <a:solidFill>
            <a:srgbClr val="181717"/>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19.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picture containing person, person, young, boy&#10;&#10;Description automatically generated">
            <a:extLst>
              <a:ext uri="{FF2B5EF4-FFF2-40B4-BE49-F238E27FC236}">
                <a16:creationId xmlns:a16="http://schemas.microsoft.com/office/drawing/2014/main" id="{7E078388-D40C-41E1-B536-7D4B9243B85C}"/>
              </a:ext>
            </a:extLst>
          </p:cNvPr>
          <p:cNvPicPr>
            <a:picLocks noGrp="1" noChangeAspect="1"/>
          </p:cNvPicPr>
          <p:nvPr>
            <p:ph type="pic" sz="quarter" idx="10"/>
          </p:nvPr>
        </p:nvPicPr>
        <p:blipFill rotWithShape="1">
          <a:blip r:embed="rId3" cstate="screen">
            <a:extLst>
              <a:ext uri="{28A0092B-C50C-407E-A947-70E740481C1C}">
                <a14:useLocalDpi xmlns:a14="http://schemas.microsoft.com/office/drawing/2010/main"/>
              </a:ext>
            </a:extLst>
          </a:blip>
          <a:srcRect l="34" r="34"/>
          <a:stretch/>
        </p:blipFill>
        <p:spPr/>
      </p:pic>
      <p:sp>
        <p:nvSpPr>
          <p:cNvPr id="5" name="Rectangle 4">
            <a:extLst>
              <a:ext uri="{FF2B5EF4-FFF2-40B4-BE49-F238E27FC236}">
                <a16:creationId xmlns:a16="http://schemas.microsoft.com/office/drawing/2014/main" id="{C213C61B-73AC-45E9-9A95-63D15C0CD177}"/>
              </a:ext>
            </a:extLst>
          </p:cNvPr>
          <p:cNvSpPr/>
          <p:nvPr/>
        </p:nvSpPr>
        <p:spPr>
          <a:xfrm rot="16200000">
            <a:off x="1033463" y="242888"/>
            <a:ext cx="2408238" cy="4475163"/>
          </a:xfrm>
          <a:prstGeom prst="rect">
            <a:avLst/>
          </a:prstGeom>
          <a:gradFill>
            <a:gsLst>
              <a:gs pos="0">
                <a:srgbClr val="0F84BB"/>
              </a:gs>
              <a:gs pos="100000">
                <a:srgbClr val="026EB9"/>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Text Placeholder 2">
            <a:extLst>
              <a:ext uri="{FF2B5EF4-FFF2-40B4-BE49-F238E27FC236}">
                <a16:creationId xmlns:a16="http://schemas.microsoft.com/office/drawing/2014/main" id="{6441AC6C-B5E3-4963-8A37-AF83D9C9BDD7}"/>
              </a:ext>
            </a:extLst>
          </p:cNvPr>
          <p:cNvSpPr>
            <a:spLocks noGrp="1"/>
          </p:cNvSpPr>
          <p:nvPr>
            <p:ph type="body" sz="quarter" idx="12"/>
          </p:nvPr>
        </p:nvSpPr>
        <p:spPr>
          <a:xfrm>
            <a:off x="320676" y="2104383"/>
            <a:ext cx="3833812" cy="581891"/>
          </a:xfrm>
        </p:spPr>
        <p:txBody>
          <a:bodyPr/>
          <a:lstStyle/>
          <a:p>
            <a:r>
              <a:rPr lang="en-US" sz="3200" dirty="0"/>
              <a:t>Life Protection </a:t>
            </a:r>
            <a:r>
              <a:rPr lang="en-US" sz="3200" dirty="0" err="1"/>
              <a:t>Advantage</a:t>
            </a:r>
            <a:r>
              <a:rPr lang="en-US" sz="3200" baseline="30000" dirty="0" err="1"/>
              <a:t>SM</a:t>
            </a:r>
            <a:r>
              <a:rPr lang="en-US" sz="3200" dirty="0"/>
              <a:t> IUL</a:t>
            </a:r>
          </a:p>
        </p:txBody>
      </p:sp>
      <p:sp>
        <p:nvSpPr>
          <p:cNvPr id="4" name="Text Placeholder 3">
            <a:extLst>
              <a:ext uri="{FF2B5EF4-FFF2-40B4-BE49-F238E27FC236}">
                <a16:creationId xmlns:a16="http://schemas.microsoft.com/office/drawing/2014/main" id="{90808731-B38F-4885-B611-98E5161FD73F}"/>
              </a:ext>
            </a:extLst>
          </p:cNvPr>
          <p:cNvSpPr>
            <a:spLocks noGrp="1"/>
          </p:cNvSpPr>
          <p:nvPr>
            <p:ph type="body" sz="quarter" idx="13"/>
          </p:nvPr>
        </p:nvSpPr>
        <p:spPr>
          <a:xfrm>
            <a:off x="339726" y="2748171"/>
            <a:ext cx="3833812" cy="314182"/>
          </a:xfrm>
        </p:spPr>
        <p:txBody>
          <a:bodyPr/>
          <a:lstStyle/>
          <a:p>
            <a:r>
              <a:rPr lang="en-US" dirty="0"/>
              <a:t>Help Your Clients Get </a:t>
            </a:r>
            <a:br>
              <a:rPr lang="en-US" dirty="0"/>
            </a:br>
            <a:r>
              <a:rPr lang="en-US" dirty="0"/>
              <a:t>Protection Through Life</a:t>
            </a:r>
          </a:p>
        </p:txBody>
      </p:sp>
    </p:spTree>
    <p:extLst>
      <p:ext uri="{BB962C8B-B14F-4D97-AF65-F5344CB8AC3E}">
        <p14:creationId xmlns:p14="http://schemas.microsoft.com/office/powerpoint/2010/main" val="2845211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343400" y="730018"/>
            <a:ext cx="4335652" cy="3671502"/>
          </a:xfrm>
        </p:spPr>
        <p:txBody>
          <a:bodyPr/>
          <a:lstStyle/>
          <a:p>
            <a:pPr marL="0" indent="0">
              <a:buNone/>
            </a:pPr>
            <a:r>
              <a:rPr lang="en-US" sz="2400" dirty="0">
                <a:solidFill>
                  <a:srgbClr val="0072C6"/>
                </a:solidFill>
              </a:rPr>
              <a:t>Options for the future</a:t>
            </a:r>
          </a:p>
          <a:p>
            <a:r>
              <a:rPr lang="en-US" sz="2400" dirty="0"/>
              <a:t>Reduce premiums</a:t>
            </a:r>
            <a:r>
              <a:rPr lang="en-US" sz="2400" baseline="30000" dirty="0"/>
              <a:t>1</a:t>
            </a:r>
            <a:endParaRPr lang="en-US" sz="2400" dirty="0"/>
          </a:p>
          <a:p>
            <a:r>
              <a:rPr lang="en-US" sz="2400" dirty="0"/>
              <a:t>Stop paying premiums</a:t>
            </a:r>
            <a:r>
              <a:rPr lang="en-US" sz="2400" baseline="30000" dirty="0"/>
              <a:t>1</a:t>
            </a:r>
            <a:endParaRPr lang="en-US" sz="2400" dirty="0"/>
          </a:p>
          <a:p>
            <a:r>
              <a:rPr lang="en-US" sz="2400" dirty="0"/>
              <a:t>Take distributions from the cash value</a:t>
            </a:r>
            <a:r>
              <a:rPr lang="en-US" sz="2400" baseline="30000" dirty="0"/>
              <a:t>2</a:t>
            </a:r>
          </a:p>
          <a:p>
            <a:pPr lvl="1"/>
            <a:r>
              <a:rPr lang="en-US" sz="1600" dirty="0"/>
              <a:t>Fixed and index loans are available</a:t>
            </a:r>
          </a:p>
          <a:p>
            <a:endParaRPr lang="en-US" sz="2000" dirty="0"/>
          </a:p>
          <a:p>
            <a:pPr lvl="1"/>
            <a:endParaRPr lang="en-US" sz="2000" dirty="0"/>
          </a:p>
        </p:txBody>
      </p:sp>
      <p:sp>
        <p:nvSpPr>
          <p:cNvPr id="8" name="TextBox 7"/>
          <p:cNvSpPr txBox="1"/>
          <p:nvPr/>
        </p:nvSpPr>
        <p:spPr>
          <a:xfrm>
            <a:off x="4267200" y="3608441"/>
            <a:ext cx="4335652" cy="1169551"/>
          </a:xfrm>
          <a:prstGeom prst="rect">
            <a:avLst/>
          </a:prstGeom>
          <a:noFill/>
        </p:spPr>
        <p:txBody>
          <a:bodyPr wrap="square" rtlCol="0">
            <a:spAutoFit/>
          </a:bodyPr>
          <a:lstStyle/>
          <a:p>
            <a:pPr marL="117475" indent="-117475"/>
            <a:r>
              <a:rPr lang="en-US" sz="1000" kern="0" dirty="0">
                <a:solidFill>
                  <a:schemeClr val="bg1">
                    <a:lumMod val="50000"/>
                  </a:schemeClr>
                </a:solidFill>
                <a:latin typeface="+mj-lt"/>
              </a:rPr>
              <a:t>1 This is a flexible premium life insurance policy which means clients have the ability to increase or decrease their premium payments, subject to the contract limitations. Before making any changes to the premium, we recommend the client contact the home office to request an inforce illustration to see how a change in premium may impact their policy.</a:t>
            </a:r>
          </a:p>
          <a:p>
            <a:pPr marL="117475" indent="-117475"/>
            <a:r>
              <a:rPr lang="en-US" sz="1000" kern="0" dirty="0">
                <a:solidFill>
                  <a:schemeClr val="bg1">
                    <a:lumMod val="50000"/>
                  </a:schemeClr>
                </a:solidFill>
              </a:rPr>
              <a:t>2 The amount that may be available through loans and withdrawals, as defined in the contract. </a:t>
            </a:r>
          </a:p>
        </p:txBody>
      </p:sp>
      <p:pic>
        <p:nvPicPr>
          <p:cNvPr id="5" name="Picture 4">
            <a:extLst>
              <a:ext uri="{FF2B5EF4-FFF2-40B4-BE49-F238E27FC236}">
                <a16:creationId xmlns:a16="http://schemas.microsoft.com/office/drawing/2014/main" id="{BA1CD6DB-3B51-4A72-BC98-487B6DA8ED32}"/>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flipH="1">
            <a:off x="76200" y="535617"/>
            <a:ext cx="3733800"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a:extLst>
              <a:ext uri="{FF2B5EF4-FFF2-40B4-BE49-F238E27FC236}">
                <a16:creationId xmlns:a16="http://schemas.microsoft.com/office/drawing/2014/main" id="{9559B193-B3BD-A9C0-984C-A0BBF0F8C246}"/>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2">
                    <a:lumMod val="50000"/>
                  </a:schemeClr>
                </a:solidFill>
              </a:rPr>
              <a:t>For producer use only.</a:t>
            </a:r>
            <a:br>
              <a:rPr lang="en-US" sz="1000" dirty="0">
                <a:solidFill>
                  <a:schemeClr val="bg2">
                    <a:lumMod val="50000"/>
                  </a:schemeClr>
                </a:solidFill>
              </a:rPr>
            </a:br>
            <a:r>
              <a:rPr lang="en-US" sz="1000" dirty="0">
                <a:solidFill>
                  <a:schemeClr val="bg2">
                    <a:lumMod val="50000"/>
                  </a:schemeClr>
                </a:solidFill>
              </a:rPr>
              <a:t>Not for use with the general public.</a:t>
            </a:r>
          </a:p>
        </p:txBody>
      </p:sp>
    </p:spTree>
    <p:extLst>
      <p:ext uri="{BB962C8B-B14F-4D97-AF65-F5344CB8AC3E}">
        <p14:creationId xmlns:p14="http://schemas.microsoft.com/office/powerpoint/2010/main" val="3477811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100" dirty="0"/>
              <a:t>The catch-up provision</a:t>
            </a:r>
          </a:p>
        </p:txBody>
      </p:sp>
      <p:sp>
        <p:nvSpPr>
          <p:cNvPr id="7" name="Content Placeholder 6"/>
          <p:cNvSpPr>
            <a:spLocks noGrp="1"/>
          </p:cNvSpPr>
          <p:nvPr>
            <p:ph idx="1"/>
          </p:nvPr>
        </p:nvSpPr>
        <p:spPr/>
        <p:txBody>
          <a:bodyPr/>
          <a:lstStyle/>
          <a:p>
            <a:r>
              <a:rPr lang="en-US" sz="2400" dirty="0"/>
              <a:t>We allow clients to catch-up and restore their long-term guarantee at any point during the short-term no-lapse protection period as long as the policy hasn't lapsed!</a:t>
            </a:r>
          </a:p>
          <a:p>
            <a:r>
              <a:rPr lang="en-US" sz="2400" dirty="0"/>
              <a:t>Must pay long-term no-lapse protection premium at issue</a:t>
            </a:r>
            <a:endParaRPr lang="en-US" sz="2000" dirty="0"/>
          </a:p>
        </p:txBody>
      </p:sp>
      <p:sp>
        <p:nvSpPr>
          <p:cNvPr id="2" name="TextBox 1">
            <a:extLst>
              <a:ext uri="{FF2B5EF4-FFF2-40B4-BE49-F238E27FC236}">
                <a16:creationId xmlns:a16="http://schemas.microsoft.com/office/drawing/2014/main" id="{52ADF11F-077E-9ABB-4E70-D13979B6160A}"/>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1387663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100" dirty="0"/>
              <a:t>The index </a:t>
            </a:r>
            <a:r>
              <a:rPr lang="en-US" sz="3100" dirty="0">
                <a:solidFill>
                  <a:srgbClr val="2B6179"/>
                </a:solidFill>
              </a:rPr>
              <a:t>interest</a:t>
            </a:r>
            <a:r>
              <a:rPr lang="en-US" sz="3100" dirty="0"/>
              <a:t> potential</a:t>
            </a:r>
          </a:p>
        </p:txBody>
      </p:sp>
      <p:sp>
        <p:nvSpPr>
          <p:cNvPr id="5" name="Rectangle 4"/>
          <p:cNvSpPr/>
          <p:nvPr/>
        </p:nvSpPr>
        <p:spPr>
          <a:xfrm>
            <a:off x="457200" y="1831358"/>
            <a:ext cx="1600199" cy="2038024"/>
          </a:xfrm>
          <a:prstGeom prst="rect">
            <a:avLst/>
          </a:prstGeom>
          <a:solidFill>
            <a:schemeClr val="bg1"/>
          </a:solidFill>
          <a:ln w="28575">
            <a:solidFill>
              <a:srgbClr val="85BBD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457200" y="1840288"/>
            <a:ext cx="1592483" cy="369332"/>
          </a:xfrm>
          <a:prstGeom prst="rect">
            <a:avLst/>
          </a:prstGeom>
          <a:solidFill>
            <a:srgbClr val="85BBD3"/>
          </a:solidFill>
        </p:spPr>
        <p:txBody>
          <a:bodyPr wrap="square" rtlCol="0">
            <a:spAutoFit/>
          </a:bodyPr>
          <a:lstStyle/>
          <a:p>
            <a:pPr algn="ctr"/>
            <a:r>
              <a:rPr lang="en-US" b="1" dirty="0">
                <a:solidFill>
                  <a:schemeClr val="bg1"/>
                </a:solidFill>
              </a:rPr>
              <a:t>Option 1</a:t>
            </a:r>
            <a:endParaRPr lang="en-US" dirty="0">
              <a:solidFill>
                <a:schemeClr val="bg1"/>
              </a:solidFill>
            </a:endParaRPr>
          </a:p>
        </p:txBody>
      </p:sp>
      <p:sp>
        <p:nvSpPr>
          <p:cNvPr id="8" name="TextBox 7"/>
          <p:cNvSpPr txBox="1"/>
          <p:nvPr/>
        </p:nvSpPr>
        <p:spPr>
          <a:xfrm>
            <a:off x="464915" y="2392054"/>
            <a:ext cx="1592483" cy="1200329"/>
          </a:xfrm>
          <a:prstGeom prst="rect">
            <a:avLst/>
          </a:prstGeom>
          <a:noFill/>
        </p:spPr>
        <p:txBody>
          <a:bodyPr wrap="square" rtlCol="0">
            <a:spAutoFit/>
          </a:bodyPr>
          <a:lstStyle/>
          <a:p>
            <a:pPr algn="ctr"/>
            <a:r>
              <a:rPr lang="en-US" b="1" dirty="0">
                <a:solidFill>
                  <a:srgbClr val="2B6179"/>
                </a:solidFill>
              </a:rPr>
              <a:t>S&amp;P 500</a:t>
            </a:r>
            <a:r>
              <a:rPr lang="en-US" dirty="0">
                <a:solidFill>
                  <a:srgbClr val="2B6179"/>
                </a:solidFill>
              </a:rPr>
              <a:t>®</a:t>
            </a:r>
          </a:p>
          <a:p>
            <a:pPr algn="ctr"/>
            <a:r>
              <a:rPr lang="en-US" b="1" dirty="0">
                <a:solidFill>
                  <a:srgbClr val="2B6179"/>
                </a:solidFill>
              </a:rPr>
              <a:t> One-Year 100% Participation</a:t>
            </a:r>
          </a:p>
        </p:txBody>
      </p:sp>
      <p:sp>
        <p:nvSpPr>
          <p:cNvPr id="2" name="TextBox 1">
            <a:extLst>
              <a:ext uri="{FF2B5EF4-FFF2-40B4-BE49-F238E27FC236}">
                <a16:creationId xmlns:a16="http://schemas.microsoft.com/office/drawing/2014/main" id="{1BC9D65B-9955-2ECB-7C8A-52FBF7C895E8}"/>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
        <p:nvSpPr>
          <p:cNvPr id="4" name="Rectangle 3">
            <a:extLst>
              <a:ext uri="{FF2B5EF4-FFF2-40B4-BE49-F238E27FC236}">
                <a16:creationId xmlns:a16="http://schemas.microsoft.com/office/drawing/2014/main" id="{78FEB74E-AAE2-87CA-6CD6-67B0F5E19B56}"/>
              </a:ext>
            </a:extLst>
          </p:cNvPr>
          <p:cNvSpPr/>
          <p:nvPr/>
        </p:nvSpPr>
        <p:spPr>
          <a:xfrm>
            <a:off x="2286000" y="1831358"/>
            <a:ext cx="1600199" cy="2038024"/>
          </a:xfrm>
          <a:prstGeom prst="rect">
            <a:avLst/>
          </a:prstGeom>
          <a:solidFill>
            <a:schemeClr val="bg1"/>
          </a:solidFill>
          <a:ln w="28575">
            <a:solidFill>
              <a:srgbClr val="85BBD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4C62CF6-FA81-4D09-F0F4-BF81007E2462}"/>
              </a:ext>
            </a:extLst>
          </p:cNvPr>
          <p:cNvSpPr/>
          <p:nvPr/>
        </p:nvSpPr>
        <p:spPr>
          <a:xfrm>
            <a:off x="4137409" y="1840288"/>
            <a:ext cx="1600199" cy="2038024"/>
          </a:xfrm>
          <a:prstGeom prst="rect">
            <a:avLst/>
          </a:prstGeom>
          <a:solidFill>
            <a:schemeClr val="bg1"/>
          </a:solidFill>
          <a:ln w="28575">
            <a:solidFill>
              <a:srgbClr val="85BBD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CB418EB-7490-5239-8672-71400B0B173E}"/>
              </a:ext>
            </a:extLst>
          </p:cNvPr>
          <p:cNvSpPr/>
          <p:nvPr/>
        </p:nvSpPr>
        <p:spPr>
          <a:xfrm>
            <a:off x="5988818" y="1840288"/>
            <a:ext cx="1600199" cy="2038024"/>
          </a:xfrm>
          <a:prstGeom prst="rect">
            <a:avLst/>
          </a:prstGeom>
          <a:solidFill>
            <a:schemeClr val="bg1"/>
          </a:solidFill>
          <a:ln w="28575">
            <a:solidFill>
              <a:srgbClr val="85BBD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3F7FB186-DF70-8FD9-6A68-BBFDA10392F2}"/>
              </a:ext>
            </a:extLst>
          </p:cNvPr>
          <p:cNvSpPr txBox="1"/>
          <p:nvPr/>
        </p:nvSpPr>
        <p:spPr>
          <a:xfrm>
            <a:off x="2293716" y="1820673"/>
            <a:ext cx="1592483" cy="369332"/>
          </a:xfrm>
          <a:prstGeom prst="rect">
            <a:avLst/>
          </a:prstGeom>
          <a:solidFill>
            <a:srgbClr val="85BBD3"/>
          </a:solidFill>
        </p:spPr>
        <p:txBody>
          <a:bodyPr wrap="square" rtlCol="0">
            <a:spAutoFit/>
          </a:bodyPr>
          <a:lstStyle/>
          <a:p>
            <a:pPr algn="ctr"/>
            <a:r>
              <a:rPr lang="en-US" b="1" dirty="0">
                <a:solidFill>
                  <a:schemeClr val="bg1"/>
                </a:solidFill>
              </a:rPr>
              <a:t>Option 2</a:t>
            </a:r>
            <a:endParaRPr lang="en-US" dirty="0">
              <a:solidFill>
                <a:schemeClr val="bg1"/>
              </a:solidFill>
            </a:endParaRPr>
          </a:p>
        </p:txBody>
      </p:sp>
      <p:sp>
        <p:nvSpPr>
          <p:cNvPr id="18" name="TextBox 17">
            <a:extLst>
              <a:ext uri="{FF2B5EF4-FFF2-40B4-BE49-F238E27FC236}">
                <a16:creationId xmlns:a16="http://schemas.microsoft.com/office/drawing/2014/main" id="{EA04D2B5-0948-7FC2-30D0-ED4A5286BC19}"/>
              </a:ext>
            </a:extLst>
          </p:cNvPr>
          <p:cNvSpPr txBox="1"/>
          <p:nvPr/>
        </p:nvSpPr>
        <p:spPr>
          <a:xfrm>
            <a:off x="4145125" y="1863443"/>
            <a:ext cx="1592483" cy="369332"/>
          </a:xfrm>
          <a:prstGeom prst="rect">
            <a:avLst/>
          </a:prstGeom>
          <a:solidFill>
            <a:srgbClr val="85BBD3"/>
          </a:solidFill>
        </p:spPr>
        <p:txBody>
          <a:bodyPr wrap="square" rtlCol="0">
            <a:spAutoFit/>
          </a:bodyPr>
          <a:lstStyle/>
          <a:p>
            <a:pPr algn="ctr"/>
            <a:r>
              <a:rPr lang="en-US" b="1" dirty="0">
                <a:solidFill>
                  <a:schemeClr val="bg1"/>
                </a:solidFill>
              </a:rPr>
              <a:t>Option 3</a:t>
            </a:r>
            <a:endParaRPr lang="en-US" dirty="0">
              <a:solidFill>
                <a:schemeClr val="bg1"/>
              </a:solidFill>
            </a:endParaRPr>
          </a:p>
        </p:txBody>
      </p:sp>
      <p:sp>
        <p:nvSpPr>
          <p:cNvPr id="19" name="TextBox 18">
            <a:extLst>
              <a:ext uri="{FF2B5EF4-FFF2-40B4-BE49-F238E27FC236}">
                <a16:creationId xmlns:a16="http://schemas.microsoft.com/office/drawing/2014/main" id="{0041A2EB-A9AB-3DC8-6DD4-6E6015C6524D}"/>
              </a:ext>
            </a:extLst>
          </p:cNvPr>
          <p:cNvSpPr txBox="1"/>
          <p:nvPr/>
        </p:nvSpPr>
        <p:spPr>
          <a:xfrm>
            <a:off x="5996534" y="1849801"/>
            <a:ext cx="1592483" cy="369332"/>
          </a:xfrm>
          <a:prstGeom prst="rect">
            <a:avLst/>
          </a:prstGeom>
          <a:solidFill>
            <a:srgbClr val="85BBD3"/>
          </a:solidFill>
        </p:spPr>
        <p:txBody>
          <a:bodyPr wrap="square" rtlCol="0">
            <a:spAutoFit/>
          </a:bodyPr>
          <a:lstStyle/>
          <a:p>
            <a:pPr algn="ctr"/>
            <a:r>
              <a:rPr lang="en-US" b="1" dirty="0">
                <a:solidFill>
                  <a:schemeClr val="bg1"/>
                </a:solidFill>
              </a:rPr>
              <a:t>Option 4</a:t>
            </a:r>
            <a:endParaRPr lang="en-US" dirty="0">
              <a:solidFill>
                <a:schemeClr val="bg1"/>
              </a:solidFill>
            </a:endParaRPr>
          </a:p>
        </p:txBody>
      </p:sp>
      <p:sp>
        <p:nvSpPr>
          <p:cNvPr id="20" name="TextBox 19">
            <a:extLst>
              <a:ext uri="{FF2B5EF4-FFF2-40B4-BE49-F238E27FC236}">
                <a16:creationId xmlns:a16="http://schemas.microsoft.com/office/drawing/2014/main" id="{A3B170F8-1E00-FBE5-41D1-1BB38A6F861A}"/>
              </a:ext>
            </a:extLst>
          </p:cNvPr>
          <p:cNvSpPr txBox="1"/>
          <p:nvPr/>
        </p:nvSpPr>
        <p:spPr>
          <a:xfrm>
            <a:off x="2274367" y="2361686"/>
            <a:ext cx="1592483" cy="1200329"/>
          </a:xfrm>
          <a:prstGeom prst="rect">
            <a:avLst/>
          </a:prstGeom>
          <a:noFill/>
        </p:spPr>
        <p:txBody>
          <a:bodyPr wrap="square" rtlCol="0">
            <a:spAutoFit/>
          </a:bodyPr>
          <a:lstStyle/>
          <a:p>
            <a:pPr algn="ctr"/>
            <a:r>
              <a:rPr lang="en-US" b="1" dirty="0">
                <a:solidFill>
                  <a:srgbClr val="2B6179"/>
                </a:solidFill>
              </a:rPr>
              <a:t>S&amp;P 500</a:t>
            </a:r>
            <a:r>
              <a:rPr lang="en-US" dirty="0">
                <a:solidFill>
                  <a:srgbClr val="2B6179"/>
                </a:solidFill>
              </a:rPr>
              <a:t>®</a:t>
            </a:r>
          </a:p>
          <a:p>
            <a:pPr algn="ctr"/>
            <a:r>
              <a:rPr lang="en-US" b="1" dirty="0">
                <a:solidFill>
                  <a:srgbClr val="2B6179"/>
                </a:solidFill>
              </a:rPr>
              <a:t> One-Year High Participation</a:t>
            </a:r>
          </a:p>
        </p:txBody>
      </p:sp>
      <p:sp>
        <p:nvSpPr>
          <p:cNvPr id="21" name="TextBox 20">
            <a:extLst>
              <a:ext uri="{FF2B5EF4-FFF2-40B4-BE49-F238E27FC236}">
                <a16:creationId xmlns:a16="http://schemas.microsoft.com/office/drawing/2014/main" id="{C3BB5154-61D9-8E11-3F95-D395EC45EA91}"/>
              </a:ext>
            </a:extLst>
          </p:cNvPr>
          <p:cNvSpPr txBox="1"/>
          <p:nvPr/>
        </p:nvSpPr>
        <p:spPr>
          <a:xfrm>
            <a:off x="4095451" y="2392054"/>
            <a:ext cx="1592483" cy="923330"/>
          </a:xfrm>
          <a:prstGeom prst="rect">
            <a:avLst/>
          </a:prstGeom>
          <a:noFill/>
        </p:spPr>
        <p:txBody>
          <a:bodyPr wrap="square" rtlCol="0">
            <a:spAutoFit/>
          </a:bodyPr>
          <a:lstStyle/>
          <a:p>
            <a:pPr algn="ctr"/>
            <a:r>
              <a:rPr lang="en-US" b="1" dirty="0">
                <a:solidFill>
                  <a:srgbClr val="2B6179"/>
                </a:solidFill>
              </a:rPr>
              <a:t>S&amp;P 500</a:t>
            </a:r>
            <a:r>
              <a:rPr lang="en-US" dirty="0">
                <a:solidFill>
                  <a:srgbClr val="2B6179"/>
                </a:solidFill>
              </a:rPr>
              <a:t>®</a:t>
            </a:r>
          </a:p>
          <a:p>
            <a:pPr algn="ctr"/>
            <a:r>
              <a:rPr lang="en-US" b="1" dirty="0">
                <a:solidFill>
                  <a:srgbClr val="2B6179"/>
                </a:solidFill>
              </a:rPr>
              <a:t> One-Year Uncapped</a:t>
            </a:r>
          </a:p>
        </p:txBody>
      </p:sp>
      <p:sp>
        <p:nvSpPr>
          <p:cNvPr id="22" name="TextBox 21">
            <a:extLst>
              <a:ext uri="{FF2B5EF4-FFF2-40B4-BE49-F238E27FC236}">
                <a16:creationId xmlns:a16="http://schemas.microsoft.com/office/drawing/2014/main" id="{74058D40-3829-987A-E782-1DD1AC1221C6}"/>
              </a:ext>
            </a:extLst>
          </p:cNvPr>
          <p:cNvSpPr txBox="1"/>
          <p:nvPr/>
        </p:nvSpPr>
        <p:spPr>
          <a:xfrm>
            <a:off x="5946860" y="2411300"/>
            <a:ext cx="1592483" cy="1477328"/>
          </a:xfrm>
          <a:prstGeom prst="rect">
            <a:avLst/>
          </a:prstGeom>
          <a:noFill/>
        </p:spPr>
        <p:txBody>
          <a:bodyPr wrap="square" rtlCol="0">
            <a:spAutoFit/>
          </a:bodyPr>
          <a:lstStyle/>
          <a:p>
            <a:pPr algn="ctr"/>
            <a:r>
              <a:rPr lang="en-US" b="1" dirty="0" err="1">
                <a:solidFill>
                  <a:srgbClr val="2B6179"/>
                </a:solidFill>
              </a:rPr>
              <a:t>BofA</a:t>
            </a:r>
            <a:r>
              <a:rPr lang="en-US" b="1" dirty="0">
                <a:solidFill>
                  <a:srgbClr val="2B6179"/>
                </a:solidFill>
              </a:rPr>
              <a:t> U.S. Agility Index: One-Year Uncapped</a:t>
            </a:r>
          </a:p>
        </p:txBody>
      </p:sp>
    </p:spTree>
    <p:extLst>
      <p:ext uri="{BB962C8B-B14F-4D97-AF65-F5344CB8AC3E}">
        <p14:creationId xmlns:p14="http://schemas.microsoft.com/office/powerpoint/2010/main" val="898459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D95AFFB3-1D59-891A-7375-CE57B60003D2}"/>
              </a:ext>
            </a:extLst>
          </p:cNvPr>
          <p:cNvSpPr>
            <a:spLocks noGrp="1"/>
          </p:cNvSpPr>
          <p:nvPr>
            <p:ph type="title"/>
          </p:nvPr>
        </p:nvSpPr>
        <p:spPr>
          <a:xfrm>
            <a:off x="357188" y="296863"/>
            <a:ext cx="8266112" cy="576262"/>
          </a:xfrm>
        </p:spPr>
        <p:txBody>
          <a:bodyPr>
            <a:noAutofit/>
          </a:bodyPr>
          <a:lstStyle/>
          <a:p>
            <a:r>
              <a:rPr lang="en-US" dirty="0">
                <a:solidFill>
                  <a:srgbClr val="2B6179"/>
                </a:solidFill>
              </a:rPr>
              <a:t>Which strategy is right for your client?</a:t>
            </a:r>
          </a:p>
        </p:txBody>
      </p:sp>
      <p:graphicFrame>
        <p:nvGraphicFramePr>
          <p:cNvPr id="5" name="Table 4">
            <a:extLst>
              <a:ext uri="{FF2B5EF4-FFF2-40B4-BE49-F238E27FC236}">
                <a16:creationId xmlns:a16="http://schemas.microsoft.com/office/drawing/2014/main" id="{C309BD61-3AEB-3BDE-DAB8-7037514914D9}"/>
              </a:ext>
            </a:extLst>
          </p:cNvPr>
          <p:cNvGraphicFramePr>
            <a:graphicFrameLocks noGrp="1"/>
          </p:cNvGraphicFramePr>
          <p:nvPr>
            <p:extLst>
              <p:ext uri="{D42A27DB-BD31-4B8C-83A1-F6EECF244321}">
                <p14:modId xmlns:p14="http://schemas.microsoft.com/office/powerpoint/2010/main" val="126883814"/>
              </p:ext>
            </p:extLst>
          </p:nvPr>
        </p:nvGraphicFramePr>
        <p:xfrm>
          <a:off x="509548" y="873125"/>
          <a:ext cx="6119851" cy="3609974"/>
        </p:xfrm>
        <a:graphic>
          <a:graphicData uri="http://schemas.openxmlformats.org/drawingml/2006/table">
            <a:tbl>
              <a:tblPr firstRow="1" firstCol="1" bandRow="1">
                <a:tableStyleId>{5C22544A-7EE6-4342-B048-85BDC9FD1C3A}</a:tableStyleId>
              </a:tblPr>
              <a:tblGrid>
                <a:gridCol w="2083352">
                  <a:extLst>
                    <a:ext uri="{9D8B030D-6E8A-4147-A177-3AD203B41FA5}">
                      <a16:colId xmlns:a16="http://schemas.microsoft.com/office/drawing/2014/main" val="20000"/>
                    </a:ext>
                  </a:extLst>
                </a:gridCol>
                <a:gridCol w="4036499">
                  <a:extLst>
                    <a:ext uri="{9D8B030D-6E8A-4147-A177-3AD203B41FA5}">
                      <a16:colId xmlns:a16="http://schemas.microsoft.com/office/drawing/2014/main" val="20001"/>
                    </a:ext>
                  </a:extLst>
                </a:gridCol>
              </a:tblGrid>
              <a:tr h="576249">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1600" dirty="0">
                          <a:effectLst/>
                        </a:rPr>
                        <a:t>Strategy</a:t>
                      </a:r>
                      <a:endParaRPr lang="en-US" sz="1600" dirty="0">
                        <a:effectLst/>
                        <a:latin typeface="+mn-lt"/>
                        <a:ea typeface="Times New Roman"/>
                        <a:cs typeface="Times New Roman"/>
                      </a:endParaRPr>
                    </a:p>
                  </a:txBody>
                  <a:tcPr marL="62346" marR="62346" marT="0" marB="0" anchor="ctr">
                    <a:solidFill>
                      <a:srgbClr val="0072C6"/>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a:effectLst/>
                        </a:rPr>
                        <a:t>Generally, for clients who:</a:t>
                      </a:r>
                      <a:endParaRPr lang="en-US" sz="1600" dirty="0"/>
                    </a:p>
                  </a:txBody>
                  <a:tcPr marL="62346" marR="62346" marT="0" marB="0" anchor="ctr">
                    <a:solidFill>
                      <a:srgbClr val="0072C6"/>
                    </a:solidFill>
                  </a:tcPr>
                </a:tc>
                <a:extLst>
                  <a:ext uri="{0D108BD9-81ED-4DB2-BD59-A6C34878D82A}">
                    <a16:rowId xmlns:a16="http://schemas.microsoft.com/office/drawing/2014/main" val="10000"/>
                  </a:ext>
                </a:extLst>
              </a:tr>
              <a:tr h="596830">
                <a:tc>
                  <a:txBody>
                    <a:bodyPr/>
                    <a:lstStyle/>
                    <a:p>
                      <a:pPr marL="0" marR="0" lvl="0" indent="0" algn="l" defTabSz="685783" rtl="0" eaLnBrk="1" fontAlgn="auto" latinLnBrk="0" hangingPunct="1">
                        <a:lnSpc>
                          <a:spcPct val="115000"/>
                        </a:lnSpc>
                        <a:spcBef>
                          <a:spcPts val="0"/>
                        </a:spcBef>
                        <a:spcAft>
                          <a:spcPts val="0"/>
                        </a:spcAft>
                        <a:buClrTx/>
                        <a:buSzTx/>
                        <a:buFontTx/>
                        <a:buNone/>
                        <a:tabLst/>
                        <a:defRPr/>
                      </a:pPr>
                      <a:r>
                        <a:rPr lang="en-US" sz="1200" dirty="0">
                          <a:effectLst/>
                        </a:rPr>
                        <a:t>S&amp;P 500</a:t>
                      </a:r>
                      <a:r>
                        <a:rPr lang="en-US" sz="1200" dirty="0"/>
                        <a:t>®</a:t>
                      </a:r>
                    </a:p>
                    <a:p>
                      <a:pPr marL="0" marR="0" algn="l">
                        <a:lnSpc>
                          <a:spcPct val="115000"/>
                        </a:lnSpc>
                        <a:spcBef>
                          <a:spcPts val="0"/>
                        </a:spcBef>
                        <a:spcAft>
                          <a:spcPts val="0"/>
                        </a:spcAft>
                      </a:pPr>
                      <a:r>
                        <a:rPr lang="en-US" sz="1200" dirty="0">
                          <a:effectLst/>
                          <a:latin typeface="Calibri"/>
                          <a:ea typeface="Times New Roman"/>
                          <a:cs typeface="Times New Roman"/>
                        </a:rPr>
                        <a:t>One-Year 100% Participation</a:t>
                      </a:r>
                    </a:p>
                  </a:txBody>
                  <a:tcPr marL="62346" marR="62346" marT="0" marB="0" anchor="ctr">
                    <a:solidFill>
                      <a:srgbClr val="0072C6"/>
                    </a:solidFill>
                  </a:tcPr>
                </a:tc>
                <a:tc>
                  <a:txBody>
                    <a:bodyPr/>
                    <a:lstStyle/>
                    <a:p>
                      <a:pPr marL="0" marR="0" algn="l">
                        <a:lnSpc>
                          <a:spcPct val="115000"/>
                        </a:lnSpc>
                        <a:spcBef>
                          <a:spcPts val="0"/>
                        </a:spcBef>
                        <a:spcAft>
                          <a:spcPts val="0"/>
                        </a:spcAft>
                      </a:pPr>
                      <a:r>
                        <a:rPr lang="en-US" sz="1200" dirty="0">
                          <a:solidFill>
                            <a:srgbClr val="2B6179"/>
                          </a:solidFill>
                          <a:effectLst/>
                          <a:latin typeface="+mn-lt"/>
                          <a:ea typeface="Times New Roman"/>
                          <a:cs typeface="Times New Roman"/>
                        </a:rPr>
                        <a:t>believe the index will perform at an average or slightly above average rate</a:t>
                      </a:r>
                      <a:endParaRPr lang="en-US" sz="1200" dirty="0">
                        <a:solidFill>
                          <a:srgbClr val="2B6179"/>
                        </a:solidFill>
                        <a:effectLst/>
                        <a:latin typeface="Calibri"/>
                        <a:ea typeface="Times New Roman"/>
                        <a:cs typeface="Times New Roman"/>
                      </a:endParaRPr>
                    </a:p>
                  </a:txBody>
                  <a:tcPr marL="62346" marR="62346" marT="0" marB="0" anchor="ctr">
                    <a:solidFill>
                      <a:srgbClr val="4CCED1">
                        <a:alpha val="50000"/>
                      </a:srgbClr>
                    </a:solidFill>
                  </a:tcPr>
                </a:tc>
                <a:extLst>
                  <a:ext uri="{0D108BD9-81ED-4DB2-BD59-A6C34878D82A}">
                    <a16:rowId xmlns:a16="http://schemas.microsoft.com/office/drawing/2014/main" val="10001"/>
                  </a:ext>
                </a:extLst>
              </a:tr>
              <a:tr h="596830">
                <a:tc>
                  <a:txBody>
                    <a:bodyPr/>
                    <a:lstStyle/>
                    <a:p>
                      <a:pPr marL="0" marR="0" lvl="0" indent="0" algn="l" defTabSz="685783" rtl="0" eaLnBrk="1" fontAlgn="auto" latinLnBrk="0" hangingPunct="1">
                        <a:lnSpc>
                          <a:spcPct val="115000"/>
                        </a:lnSpc>
                        <a:spcBef>
                          <a:spcPts val="0"/>
                        </a:spcBef>
                        <a:spcAft>
                          <a:spcPts val="0"/>
                        </a:spcAft>
                        <a:buClrTx/>
                        <a:buSzTx/>
                        <a:buFontTx/>
                        <a:buNone/>
                        <a:tabLst/>
                        <a:defRPr/>
                      </a:pPr>
                      <a:r>
                        <a:rPr lang="en-US" sz="1200" dirty="0">
                          <a:effectLst/>
                        </a:rPr>
                        <a:t>S&amp;P 500</a:t>
                      </a:r>
                      <a:r>
                        <a:rPr lang="en-US" sz="1200" dirty="0"/>
                        <a:t>®</a:t>
                      </a:r>
                    </a:p>
                    <a:p>
                      <a:pPr marL="0" marR="0" algn="l">
                        <a:lnSpc>
                          <a:spcPct val="115000"/>
                        </a:lnSpc>
                        <a:spcBef>
                          <a:spcPts val="0"/>
                        </a:spcBef>
                        <a:spcAft>
                          <a:spcPts val="0"/>
                        </a:spcAft>
                      </a:pPr>
                      <a:r>
                        <a:rPr lang="en-US" sz="1200" dirty="0">
                          <a:effectLst/>
                          <a:latin typeface="Calibri"/>
                          <a:ea typeface="Times New Roman"/>
                          <a:cs typeface="Times New Roman"/>
                        </a:rPr>
                        <a:t>One-Year High Participation</a:t>
                      </a:r>
                    </a:p>
                  </a:txBody>
                  <a:tcPr marL="62346" marR="62346" marT="0" marB="0" anchor="ctr">
                    <a:solidFill>
                      <a:srgbClr val="0072C6"/>
                    </a:solidFill>
                  </a:tcPr>
                </a:tc>
                <a:tc>
                  <a:txBody>
                    <a:bodyPr/>
                    <a:lstStyle/>
                    <a:p>
                      <a:pPr marL="0" marR="0" algn="l">
                        <a:lnSpc>
                          <a:spcPct val="115000"/>
                        </a:lnSpc>
                        <a:spcBef>
                          <a:spcPts val="0"/>
                        </a:spcBef>
                        <a:spcAft>
                          <a:spcPts val="0"/>
                        </a:spcAft>
                      </a:pPr>
                      <a:r>
                        <a:rPr lang="en-US" sz="1200" dirty="0">
                          <a:solidFill>
                            <a:srgbClr val="2B6179"/>
                          </a:solidFill>
                          <a:effectLst/>
                        </a:rPr>
                        <a:t>believe the index will perform below the cap or below the index average</a:t>
                      </a:r>
                      <a:endParaRPr lang="en-US" sz="1200" dirty="0">
                        <a:solidFill>
                          <a:srgbClr val="2B6179"/>
                        </a:solidFill>
                        <a:effectLst/>
                        <a:latin typeface="Calibri"/>
                        <a:ea typeface="Times New Roman"/>
                        <a:cs typeface="Times New Roman"/>
                      </a:endParaRPr>
                    </a:p>
                  </a:txBody>
                  <a:tcPr marL="62346" marR="62346" marT="0" marB="0" anchor="ctr">
                    <a:solidFill>
                      <a:srgbClr val="4CCED1">
                        <a:alpha val="25000"/>
                      </a:srgbClr>
                    </a:solidFill>
                  </a:tcPr>
                </a:tc>
                <a:extLst>
                  <a:ext uri="{0D108BD9-81ED-4DB2-BD59-A6C34878D82A}">
                    <a16:rowId xmlns:a16="http://schemas.microsoft.com/office/drawing/2014/main" val="10002"/>
                  </a:ext>
                </a:extLst>
              </a:tr>
              <a:tr h="596830">
                <a:tc>
                  <a:txBody>
                    <a:bodyPr/>
                    <a:lstStyle/>
                    <a:p>
                      <a:pPr marL="0" marR="0" lvl="0" indent="0" algn="l" defTabSz="685783" rtl="0" eaLnBrk="1" fontAlgn="auto" latinLnBrk="0" hangingPunct="1">
                        <a:lnSpc>
                          <a:spcPct val="115000"/>
                        </a:lnSpc>
                        <a:spcBef>
                          <a:spcPts val="0"/>
                        </a:spcBef>
                        <a:spcAft>
                          <a:spcPts val="0"/>
                        </a:spcAft>
                        <a:buClrTx/>
                        <a:buSzTx/>
                        <a:buFontTx/>
                        <a:buNone/>
                        <a:tabLst/>
                        <a:defRPr/>
                      </a:pPr>
                      <a:r>
                        <a:rPr lang="en-US" sz="1200" dirty="0">
                          <a:effectLst/>
                        </a:rPr>
                        <a:t>S&amp;P 500</a:t>
                      </a:r>
                      <a:r>
                        <a:rPr lang="en-US" sz="1200" dirty="0"/>
                        <a:t>®</a:t>
                      </a:r>
                    </a:p>
                    <a:p>
                      <a:pPr marL="0" marR="0" algn="l">
                        <a:lnSpc>
                          <a:spcPct val="115000"/>
                        </a:lnSpc>
                        <a:spcBef>
                          <a:spcPts val="0"/>
                        </a:spcBef>
                        <a:spcAft>
                          <a:spcPts val="0"/>
                        </a:spcAft>
                      </a:pPr>
                      <a:r>
                        <a:rPr lang="en-US" sz="1200" dirty="0">
                          <a:effectLst/>
                          <a:latin typeface="Calibri"/>
                          <a:ea typeface="Times New Roman"/>
                          <a:cs typeface="Times New Roman"/>
                        </a:rPr>
                        <a:t>One-Year Uncapped</a:t>
                      </a:r>
                    </a:p>
                  </a:txBody>
                  <a:tcPr marL="62346" marR="62346" marT="0" marB="0" anchor="ctr">
                    <a:solidFill>
                      <a:srgbClr val="0072C6"/>
                    </a:solidFill>
                  </a:tcPr>
                </a:tc>
                <a:tc>
                  <a:txBody>
                    <a:bodyPr/>
                    <a:lstStyle/>
                    <a:p>
                      <a:pPr marL="0" marR="0" algn="l">
                        <a:lnSpc>
                          <a:spcPct val="115000"/>
                        </a:lnSpc>
                        <a:spcBef>
                          <a:spcPts val="0"/>
                        </a:spcBef>
                        <a:spcAft>
                          <a:spcPts val="0"/>
                        </a:spcAft>
                      </a:pPr>
                      <a:r>
                        <a:rPr lang="en-US" sz="1200" dirty="0">
                          <a:solidFill>
                            <a:srgbClr val="2B6179"/>
                          </a:solidFill>
                          <a:effectLst/>
                        </a:rPr>
                        <a:t>believe the market will outperform the cap</a:t>
                      </a:r>
                      <a:endParaRPr lang="en-US" sz="1200" dirty="0">
                        <a:solidFill>
                          <a:srgbClr val="2B6179"/>
                        </a:solidFill>
                        <a:effectLst/>
                        <a:latin typeface="Calibri"/>
                        <a:ea typeface="Times New Roman"/>
                        <a:cs typeface="Times New Roman"/>
                      </a:endParaRPr>
                    </a:p>
                  </a:txBody>
                  <a:tcPr marL="62346" marR="62346" marT="0" marB="0" anchor="ctr">
                    <a:solidFill>
                      <a:srgbClr val="4CCED1">
                        <a:alpha val="50000"/>
                      </a:srgbClr>
                    </a:solidFill>
                  </a:tcPr>
                </a:tc>
                <a:extLst>
                  <a:ext uri="{0D108BD9-81ED-4DB2-BD59-A6C34878D82A}">
                    <a16:rowId xmlns:a16="http://schemas.microsoft.com/office/drawing/2014/main" val="10003"/>
                  </a:ext>
                </a:extLst>
              </a:tr>
              <a:tr h="646405">
                <a:tc>
                  <a:txBody>
                    <a:bodyPr/>
                    <a:lstStyle/>
                    <a:p>
                      <a:pPr marL="0" marR="0" algn="l">
                        <a:lnSpc>
                          <a:spcPct val="115000"/>
                        </a:lnSpc>
                        <a:spcBef>
                          <a:spcPts val="0"/>
                        </a:spcBef>
                        <a:spcAft>
                          <a:spcPts val="0"/>
                        </a:spcAft>
                      </a:pPr>
                      <a:r>
                        <a:rPr lang="en-US" sz="1200" dirty="0" err="1">
                          <a:effectLst/>
                        </a:rPr>
                        <a:t>BofA</a:t>
                      </a:r>
                      <a:r>
                        <a:rPr lang="en-US" sz="1200" dirty="0">
                          <a:effectLst/>
                        </a:rPr>
                        <a:t> U.S. Agility Index: One-Year Uncapped</a:t>
                      </a:r>
                      <a:endParaRPr lang="en-US" sz="1200" dirty="0">
                        <a:effectLst/>
                        <a:latin typeface="Calibri"/>
                        <a:ea typeface="Times New Roman"/>
                        <a:cs typeface="Times New Roman"/>
                      </a:endParaRPr>
                    </a:p>
                  </a:txBody>
                  <a:tcPr marL="62346" marR="62346" marT="0" marB="0" anchor="ctr">
                    <a:solidFill>
                      <a:srgbClr val="0072C6"/>
                    </a:solidFill>
                  </a:tcPr>
                </a:tc>
                <a:tc>
                  <a:txBody>
                    <a:bodyPr/>
                    <a:lstStyle/>
                    <a:p>
                      <a:pPr marL="0" marR="0" algn="l">
                        <a:lnSpc>
                          <a:spcPct val="115000"/>
                        </a:lnSpc>
                        <a:spcBef>
                          <a:spcPts val="0"/>
                        </a:spcBef>
                        <a:spcAft>
                          <a:spcPts val="0"/>
                        </a:spcAft>
                      </a:pPr>
                      <a:r>
                        <a:rPr lang="en-US" sz="1200" dirty="0">
                          <a:solidFill>
                            <a:srgbClr val="2B6179"/>
                          </a:solidFill>
                          <a:effectLst/>
                        </a:rPr>
                        <a:t>those who desire an index designed to provide more consistent performance in different market environments</a:t>
                      </a:r>
                      <a:endParaRPr lang="en-US" sz="1200" dirty="0">
                        <a:solidFill>
                          <a:srgbClr val="2B6179"/>
                        </a:solidFill>
                        <a:effectLst/>
                        <a:latin typeface="Calibri"/>
                        <a:ea typeface="Times New Roman"/>
                        <a:cs typeface="Times New Roman"/>
                      </a:endParaRPr>
                    </a:p>
                  </a:txBody>
                  <a:tcPr marL="62346" marR="62346" marT="0" marB="0" anchor="ctr">
                    <a:solidFill>
                      <a:srgbClr val="4CCED1">
                        <a:alpha val="25000"/>
                      </a:srgbClr>
                    </a:solidFill>
                  </a:tcPr>
                </a:tc>
                <a:extLst>
                  <a:ext uri="{0D108BD9-81ED-4DB2-BD59-A6C34878D82A}">
                    <a16:rowId xmlns:a16="http://schemas.microsoft.com/office/drawing/2014/main" val="10004"/>
                  </a:ext>
                </a:extLst>
              </a:tr>
              <a:tr h="596830">
                <a:tc>
                  <a:txBody>
                    <a:bodyPr/>
                    <a:lstStyle/>
                    <a:p>
                      <a:pPr marL="0" marR="0" algn="l">
                        <a:lnSpc>
                          <a:spcPct val="115000"/>
                        </a:lnSpc>
                        <a:spcBef>
                          <a:spcPts val="0"/>
                        </a:spcBef>
                        <a:spcAft>
                          <a:spcPts val="0"/>
                        </a:spcAft>
                      </a:pPr>
                      <a:r>
                        <a:rPr lang="en-US" sz="1200" dirty="0">
                          <a:effectLst/>
                        </a:rPr>
                        <a:t>Fixed account</a:t>
                      </a:r>
                      <a:endParaRPr lang="en-US" sz="1200" dirty="0">
                        <a:effectLst/>
                        <a:latin typeface="Calibri"/>
                        <a:ea typeface="Times New Roman"/>
                        <a:cs typeface="Times New Roman"/>
                      </a:endParaRPr>
                    </a:p>
                  </a:txBody>
                  <a:tcPr marL="62346" marR="62346" marT="0" marB="0" anchor="ctr">
                    <a:solidFill>
                      <a:srgbClr val="0072C6"/>
                    </a:solidFill>
                  </a:tcPr>
                </a:tc>
                <a:tc>
                  <a:txBody>
                    <a:bodyPr/>
                    <a:lstStyle/>
                    <a:p>
                      <a:pPr marL="0" marR="0" algn="l">
                        <a:lnSpc>
                          <a:spcPct val="115000"/>
                        </a:lnSpc>
                        <a:spcBef>
                          <a:spcPts val="0"/>
                        </a:spcBef>
                        <a:spcAft>
                          <a:spcPts val="0"/>
                        </a:spcAft>
                      </a:pPr>
                      <a:r>
                        <a:rPr lang="en-US" sz="1200" dirty="0">
                          <a:solidFill>
                            <a:srgbClr val="2B6179"/>
                          </a:solidFill>
                          <a:effectLst/>
                        </a:rPr>
                        <a:t>may not be comfortable with allocating all of their money to an index</a:t>
                      </a:r>
                      <a:r>
                        <a:rPr lang="en-US" sz="1200" baseline="0" dirty="0">
                          <a:solidFill>
                            <a:srgbClr val="2B6179"/>
                          </a:solidFill>
                          <a:effectLst/>
                        </a:rPr>
                        <a:t> interest </a:t>
                      </a:r>
                      <a:r>
                        <a:rPr lang="en-US" sz="1200" dirty="0">
                          <a:solidFill>
                            <a:srgbClr val="2B6179"/>
                          </a:solidFill>
                          <a:effectLst/>
                        </a:rPr>
                        <a:t>strategy</a:t>
                      </a:r>
                      <a:endParaRPr lang="en-US" sz="1200" dirty="0">
                        <a:solidFill>
                          <a:srgbClr val="2B6179"/>
                        </a:solidFill>
                        <a:effectLst/>
                        <a:latin typeface="Calibri"/>
                        <a:ea typeface="Times New Roman"/>
                        <a:cs typeface="Times New Roman"/>
                      </a:endParaRPr>
                    </a:p>
                  </a:txBody>
                  <a:tcPr marL="62346" marR="62346" marT="0" marB="0" anchor="ctr">
                    <a:solidFill>
                      <a:srgbClr val="4CCED1">
                        <a:alpha val="25000"/>
                      </a:srgbClr>
                    </a:solidFill>
                  </a:tcPr>
                </a:tc>
                <a:extLst>
                  <a:ext uri="{0D108BD9-81ED-4DB2-BD59-A6C34878D82A}">
                    <a16:rowId xmlns:a16="http://schemas.microsoft.com/office/drawing/2014/main" val="1346716987"/>
                  </a:ext>
                </a:extLst>
              </a:tr>
            </a:tbl>
          </a:graphicData>
        </a:graphic>
      </p:graphicFrame>
    </p:spTree>
    <p:extLst>
      <p:ext uri="{BB962C8B-B14F-4D97-AF65-F5344CB8AC3E}">
        <p14:creationId xmlns:p14="http://schemas.microsoft.com/office/powerpoint/2010/main" val="435132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038600" y="1581150"/>
            <a:ext cx="4876800" cy="2820370"/>
          </a:xfrm>
        </p:spPr>
        <p:txBody>
          <a:bodyPr/>
          <a:lstStyle/>
          <a:p>
            <a:pPr marL="0" indent="0">
              <a:buNone/>
            </a:pPr>
            <a:r>
              <a:rPr lang="en-US" sz="2000" dirty="0">
                <a:solidFill>
                  <a:srgbClr val="0072C6"/>
                </a:solidFill>
              </a:rPr>
              <a:t>How the premiums compare</a:t>
            </a:r>
          </a:p>
          <a:p>
            <a:r>
              <a:rPr lang="en-US" sz="2000" dirty="0"/>
              <a:t>Consider Jack…</a:t>
            </a:r>
          </a:p>
          <a:p>
            <a:pPr lvl="1"/>
            <a:r>
              <a:rPr lang="en-US" sz="1800" dirty="0"/>
              <a:t>40 years old, good health (PNT)</a:t>
            </a:r>
          </a:p>
          <a:p>
            <a:pPr lvl="1"/>
            <a:r>
              <a:rPr lang="en-US" sz="1800" dirty="0"/>
              <a:t>$500,000 permanent life insurance need</a:t>
            </a:r>
          </a:p>
          <a:p>
            <a:pPr lvl="1"/>
            <a:r>
              <a:rPr lang="en-US" sz="1800" dirty="0"/>
              <a:t>IUL No-Lapse Protection Premium is $2,950</a:t>
            </a:r>
          </a:p>
          <a:p>
            <a:pPr lvl="2"/>
            <a:r>
              <a:rPr lang="en-US" sz="1800" dirty="0"/>
              <a:t>Guaranteed to age 85</a:t>
            </a:r>
          </a:p>
          <a:p>
            <a:pPr lvl="2"/>
            <a:r>
              <a:rPr lang="en-US" sz="1800" dirty="0"/>
              <a:t>Projected to age 120</a:t>
            </a:r>
          </a:p>
          <a:p>
            <a:pPr marL="0" indent="0">
              <a:buNone/>
            </a:pPr>
            <a:endParaRPr lang="en-US" sz="1800" dirty="0"/>
          </a:p>
          <a:p>
            <a:endParaRPr lang="en-US" sz="1800" dirty="0"/>
          </a:p>
          <a:p>
            <a:pPr lvl="1"/>
            <a:endParaRPr lang="en-US" sz="1800" dirty="0"/>
          </a:p>
        </p:txBody>
      </p:sp>
      <p:pic>
        <p:nvPicPr>
          <p:cNvPr id="5" name="Picture 4" descr="A group of people standing next to a person&#10;&#10;Description automatically generated">
            <a:extLst>
              <a:ext uri="{FF2B5EF4-FFF2-40B4-BE49-F238E27FC236}">
                <a16:creationId xmlns:a16="http://schemas.microsoft.com/office/drawing/2014/main" id="{8CB36B14-B130-4CDC-AA30-1F19330DA534}"/>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6199" y="524983"/>
            <a:ext cx="3506296" cy="3675888"/>
          </a:xfrm>
          <a:prstGeom prst="rect">
            <a:avLst/>
          </a:prstGeom>
        </p:spPr>
      </p:pic>
      <p:sp>
        <p:nvSpPr>
          <p:cNvPr id="2" name="TextBox 1">
            <a:extLst>
              <a:ext uri="{FF2B5EF4-FFF2-40B4-BE49-F238E27FC236}">
                <a16:creationId xmlns:a16="http://schemas.microsoft.com/office/drawing/2014/main" id="{6D935FD8-AA2A-99B4-FBFB-D77CDA6349DC}"/>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2">
                    <a:lumMod val="50000"/>
                  </a:schemeClr>
                </a:solidFill>
              </a:rPr>
              <a:t>For producer use only.</a:t>
            </a:r>
            <a:br>
              <a:rPr lang="en-US" sz="1000" dirty="0">
                <a:solidFill>
                  <a:schemeClr val="bg2">
                    <a:lumMod val="50000"/>
                  </a:schemeClr>
                </a:solidFill>
              </a:rPr>
            </a:br>
            <a:r>
              <a:rPr lang="en-US" sz="1000" dirty="0">
                <a:solidFill>
                  <a:schemeClr val="bg2">
                    <a:lumMod val="50000"/>
                  </a:schemeClr>
                </a:solidFill>
              </a:rPr>
              <a:t>Not for use with the general public.</a:t>
            </a:r>
          </a:p>
        </p:txBody>
      </p:sp>
    </p:spTree>
    <p:extLst>
      <p:ext uri="{BB962C8B-B14F-4D97-AF65-F5344CB8AC3E}">
        <p14:creationId xmlns:p14="http://schemas.microsoft.com/office/powerpoint/2010/main" val="2085498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100" dirty="0"/>
              <a:t>Additional IUL benefits</a:t>
            </a:r>
          </a:p>
        </p:txBody>
      </p:sp>
      <p:sp>
        <p:nvSpPr>
          <p:cNvPr id="7" name="Content Placeholder 6"/>
          <p:cNvSpPr>
            <a:spLocks noGrp="1"/>
          </p:cNvSpPr>
          <p:nvPr>
            <p:ph idx="1"/>
          </p:nvPr>
        </p:nvSpPr>
        <p:spPr/>
        <p:txBody>
          <a:bodyPr/>
          <a:lstStyle/>
          <a:p>
            <a:r>
              <a:rPr lang="en-US" sz="2400" dirty="0"/>
              <a:t>Because of the growth potential, Jack has the ability to: </a:t>
            </a:r>
          </a:p>
          <a:p>
            <a:pPr lvl="1"/>
            <a:r>
              <a:rPr lang="en-US" sz="2000" dirty="0"/>
              <a:t>1035 exchange his surrender value</a:t>
            </a:r>
          </a:p>
          <a:p>
            <a:pPr lvl="1"/>
            <a:r>
              <a:rPr lang="en-US" sz="2000" dirty="0"/>
              <a:t>Reduce or stop paying premiums if his policy performs well</a:t>
            </a:r>
            <a:r>
              <a:rPr lang="en-US" sz="2000" baseline="30000" dirty="0"/>
              <a:t>1</a:t>
            </a:r>
          </a:p>
          <a:p>
            <a:pPr lvl="1"/>
            <a:r>
              <a:rPr lang="en-US" sz="2000" dirty="0"/>
              <a:t>Access the cash value</a:t>
            </a:r>
            <a:r>
              <a:rPr lang="en-US" sz="2000" baseline="30000" dirty="0"/>
              <a:t>2</a:t>
            </a:r>
            <a:r>
              <a:rPr lang="en-US" sz="2000" dirty="0"/>
              <a:t> to help supplement retirement income or for emergency expenses</a:t>
            </a:r>
          </a:p>
          <a:p>
            <a:endParaRPr lang="en-US" sz="2000" dirty="0"/>
          </a:p>
          <a:p>
            <a:pPr lvl="1"/>
            <a:endParaRPr lang="en-US" sz="2000" dirty="0"/>
          </a:p>
        </p:txBody>
      </p:sp>
      <p:sp>
        <p:nvSpPr>
          <p:cNvPr id="4" name="TextBox 3"/>
          <p:cNvSpPr txBox="1"/>
          <p:nvPr/>
        </p:nvSpPr>
        <p:spPr>
          <a:xfrm>
            <a:off x="152400" y="3768864"/>
            <a:ext cx="8763000" cy="707886"/>
          </a:xfrm>
          <a:prstGeom prst="rect">
            <a:avLst/>
          </a:prstGeom>
          <a:noFill/>
        </p:spPr>
        <p:txBody>
          <a:bodyPr wrap="square" rtlCol="0">
            <a:spAutoFit/>
          </a:bodyPr>
          <a:lstStyle/>
          <a:p>
            <a:pPr marL="117475" indent="-117475"/>
            <a:r>
              <a:rPr lang="en-US" sz="1000" kern="0" dirty="0">
                <a:solidFill>
                  <a:schemeClr val="bg1">
                    <a:lumMod val="50000"/>
                  </a:schemeClr>
                </a:solidFill>
                <a:latin typeface="+mj-lt"/>
              </a:rPr>
              <a:t>1 This is a flexible premium life insurance policy which means clients have the ability to increase or decrease their premium payments, subject to the contract limitations. Before making any changes to the premium, we recommend the client contact the home office to request an inforce illustration to see how a change in premium may impact their policy.</a:t>
            </a:r>
          </a:p>
          <a:p>
            <a:pPr marL="117475" indent="-117475"/>
            <a:r>
              <a:rPr lang="en-US" sz="1000" kern="0" dirty="0">
                <a:solidFill>
                  <a:schemeClr val="bg1">
                    <a:lumMod val="50000"/>
                  </a:schemeClr>
                </a:solidFill>
              </a:rPr>
              <a:t>2 The amount that may be available through loans and withdrawals, as defined in the contract. </a:t>
            </a:r>
          </a:p>
        </p:txBody>
      </p:sp>
      <p:sp>
        <p:nvSpPr>
          <p:cNvPr id="2" name="TextBox 1">
            <a:extLst>
              <a:ext uri="{FF2B5EF4-FFF2-40B4-BE49-F238E27FC236}">
                <a16:creationId xmlns:a16="http://schemas.microsoft.com/office/drawing/2014/main" id="{76CDF0D4-9DB3-E2DE-6FD9-6B7A778FD7CF}"/>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2795838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100" dirty="0"/>
              <a:t>Additional features</a:t>
            </a:r>
          </a:p>
        </p:txBody>
      </p:sp>
      <p:sp>
        <p:nvSpPr>
          <p:cNvPr id="7" name="Content Placeholder 6"/>
          <p:cNvSpPr>
            <a:spLocks noGrp="1"/>
          </p:cNvSpPr>
          <p:nvPr>
            <p:ph idx="1"/>
          </p:nvPr>
        </p:nvSpPr>
        <p:spPr/>
        <p:txBody>
          <a:bodyPr/>
          <a:lstStyle/>
          <a:p>
            <a:r>
              <a:rPr lang="en-US" sz="2400" dirty="0"/>
              <a:t>Accelerated Death Benefit Riders</a:t>
            </a:r>
          </a:p>
          <a:p>
            <a:pPr lvl="1"/>
            <a:r>
              <a:rPr lang="en-US" sz="2000" dirty="0"/>
              <a:t>Terminal and Chronic Illness</a:t>
            </a:r>
          </a:p>
          <a:p>
            <a:r>
              <a:rPr lang="en-US" sz="2400" dirty="0"/>
              <a:t>Guaranteed Refund Option (GRO) Rider</a:t>
            </a:r>
          </a:p>
          <a:p>
            <a:pPr lvl="1"/>
            <a:r>
              <a:rPr lang="en-US" sz="1800" dirty="0"/>
              <a:t>Seven 60-day windows to surrender the policy and receive a refund of premiums paid</a:t>
            </a:r>
          </a:p>
          <a:p>
            <a:pPr lvl="2"/>
            <a:r>
              <a:rPr lang="en-US" sz="1800" dirty="0"/>
              <a:t>Up to 50% of their premiums following the 15-year anniversary</a:t>
            </a:r>
            <a:r>
              <a:rPr lang="en-US" sz="1800" baseline="30000" dirty="0"/>
              <a:t>1</a:t>
            </a:r>
            <a:endParaRPr lang="en-US" sz="1800" dirty="0"/>
          </a:p>
          <a:p>
            <a:pPr lvl="2"/>
            <a:r>
              <a:rPr lang="en-US" sz="1800" dirty="0"/>
              <a:t>Up to 100% of premiums at end of years 20, 21, 22, 23, 24 and 25</a:t>
            </a:r>
            <a:r>
              <a:rPr lang="en-US" sz="1800" baseline="30000" dirty="0"/>
              <a:t>1</a:t>
            </a:r>
          </a:p>
          <a:p>
            <a:r>
              <a:rPr lang="en-US" sz="2400" dirty="0"/>
              <a:t>Extra riders at additional cost</a:t>
            </a:r>
            <a:endParaRPr lang="en-US" sz="2000" dirty="0"/>
          </a:p>
          <a:p>
            <a:endParaRPr lang="en-US" sz="2000" dirty="0"/>
          </a:p>
          <a:p>
            <a:pPr lvl="1"/>
            <a:endParaRPr lang="en-US" sz="2000" dirty="0"/>
          </a:p>
        </p:txBody>
      </p:sp>
      <p:sp>
        <p:nvSpPr>
          <p:cNvPr id="4" name="TextBox 3"/>
          <p:cNvSpPr txBox="1"/>
          <p:nvPr/>
        </p:nvSpPr>
        <p:spPr>
          <a:xfrm>
            <a:off x="152400" y="4230529"/>
            <a:ext cx="8763000" cy="246221"/>
          </a:xfrm>
          <a:prstGeom prst="rect">
            <a:avLst/>
          </a:prstGeom>
          <a:noFill/>
        </p:spPr>
        <p:txBody>
          <a:bodyPr wrap="square" rtlCol="0">
            <a:spAutoFit/>
          </a:bodyPr>
          <a:lstStyle/>
          <a:p>
            <a:pPr marL="117475" indent="-117475"/>
            <a:r>
              <a:rPr lang="en-US" sz="1000" kern="0" dirty="0">
                <a:solidFill>
                  <a:schemeClr val="bg1">
                    <a:lumMod val="50000"/>
                  </a:schemeClr>
                </a:solidFill>
                <a:latin typeface="+mj-lt"/>
              </a:rPr>
              <a:t>1 The refund amount is capped at 50 percent of the policy’s lowest face amount.</a:t>
            </a:r>
          </a:p>
        </p:txBody>
      </p:sp>
      <p:sp>
        <p:nvSpPr>
          <p:cNvPr id="2" name="TextBox 1">
            <a:extLst>
              <a:ext uri="{FF2B5EF4-FFF2-40B4-BE49-F238E27FC236}">
                <a16:creationId xmlns:a16="http://schemas.microsoft.com/office/drawing/2014/main" id="{5AD25F8F-BBAC-74B4-2140-D7A1DBCFE697}"/>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3327290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100" dirty="0"/>
              <a:t>The target client</a:t>
            </a:r>
          </a:p>
        </p:txBody>
      </p:sp>
      <p:sp>
        <p:nvSpPr>
          <p:cNvPr id="7" name="Content Placeholder 6"/>
          <p:cNvSpPr>
            <a:spLocks noGrp="1"/>
          </p:cNvSpPr>
          <p:nvPr>
            <p:ph idx="1"/>
          </p:nvPr>
        </p:nvSpPr>
        <p:spPr/>
        <p:txBody>
          <a:bodyPr/>
          <a:lstStyle/>
          <a:p>
            <a:r>
              <a:rPr lang="en-US" sz="2000" dirty="0"/>
              <a:t>Has income replacement, wealth transfer or estate planning needs</a:t>
            </a:r>
          </a:p>
          <a:p>
            <a:r>
              <a:rPr lang="en-US" sz="2000" dirty="0"/>
              <a:t>Wants to lock-in a death benefit for a meaningful number of years at an affordable premium</a:t>
            </a:r>
          </a:p>
          <a:p>
            <a:r>
              <a:rPr lang="en-US" sz="2000" dirty="0"/>
              <a:t>Understands the additional years of protection are provided on a non-guaranteed basis</a:t>
            </a:r>
          </a:p>
          <a:p>
            <a:r>
              <a:rPr lang="en-US" sz="2000" dirty="0"/>
              <a:t>Wants the potential for greater growth than a traditional fixed interest universal life policy can offer</a:t>
            </a:r>
          </a:p>
          <a:p>
            <a:r>
              <a:rPr lang="en-US" sz="2000" dirty="0"/>
              <a:t>Desires a policy with flexibility for the future</a:t>
            </a:r>
            <a:endParaRPr lang="en-US" sz="2400" dirty="0">
              <a:solidFill>
                <a:srgbClr val="0072C6"/>
              </a:solidFill>
            </a:endParaRPr>
          </a:p>
        </p:txBody>
      </p:sp>
      <p:sp>
        <p:nvSpPr>
          <p:cNvPr id="2" name="TextBox 1">
            <a:extLst>
              <a:ext uri="{FF2B5EF4-FFF2-40B4-BE49-F238E27FC236}">
                <a16:creationId xmlns:a16="http://schemas.microsoft.com/office/drawing/2014/main" id="{5B5E9CB4-86E0-71C5-E79A-526095B5A023}"/>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4093213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en-US" dirty="0"/>
          </a:p>
          <a:p>
            <a:endParaRPr lang="en-US" sz="1800" dirty="0"/>
          </a:p>
          <a:p>
            <a:pPr marL="0" indent="0" algn="ctr">
              <a:buNone/>
            </a:pPr>
            <a:r>
              <a:rPr lang="en-US" sz="3200" b="1" dirty="0">
                <a:solidFill>
                  <a:srgbClr val="28999C"/>
                </a:solidFill>
              </a:rPr>
              <a:t>Protection Through Life</a:t>
            </a:r>
            <a:br>
              <a:rPr lang="en-US" sz="3200" b="1" dirty="0">
                <a:solidFill>
                  <a:srgbClr val="28999C"/>
                </a:solidFill>
              </a:rPr>
            </a:br>
            <a:endParaRPr lang="en-US" sz="1100" b="1" dirty="0">
              <a:solidFill>
                <a:srgbClr val="28999C"/>
              </a:solidFill>
            </a:endParaRPr>
          </a:p>
          <a:p>
            <a:pPr marL="0" indent="0" algn="ctr">
              <a:buNone/>
            </a:pPr>
            <a:r>
              <a:rPr lang="en-US" dirty="0"/>
              <a:t>Visit </a:t>
            </a:r>
            <a:r>
              <a:rPr lang="en-US" dirty="0">
                <a:solidFill>
                  <a:srgbClr val="0072C6"/>
                </a:solidFill>
              </a:rPr>
              <a:t>DiscoverIUL.com </a:t>
            </a:r>
            <a:r>
              <a:rPr lang="en-US" dirty="0"/>
              <a:t>for more information</a:t>
            </a:r>
            <a:endParaRPr lang="en-US" b="1" dirty="0">
              <a:solidFill>
                <a:srgbClr val="0072C6"/>
              </a:solidFill>
            </a:endParaRPr>
          </a:p>
          <a:p>
            <a:pPr marL="0" indent="0">
              <a:buNone/>
            </a:pPr>
            <a:endParaRPr lang="en-US" dirty="0"/>
          </a:p>
          <a:p>
            <a:pPr lvl="1"/>
            <a:endParaRPr lang="en-US" dirty="0"/>
          </a:p>
          <a:p>
            <a:endParaRPr lang="en-US" dirty="0"/>
          </a:p>
        </p:txBody>
      </p:sp>
      <p:sp>
        <p:nvSpPr>
          <p:cNvPr id="2" name="TextBox 1">
            <a:extLst>
              <a:ext uri="{FF2B5EF4-FFF2-40B4-BE49-F238E27FC236}">
                <a16:creationId xmlns:a16="http://schemas.microsoft.com/office/drawing/2014/main" id="{02F21FDC-FB76-FE3C-752D-302B36714EFE}"/>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2950715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a:t>Strong, Stable &amp; Secure for Over 100 Years</a:t>
            </a:r>
          </a:p>
        </p:txBody>
      </p:sp>
      <p:pic>
        <p:nvPicPr>
          <p:cNvPr id="8" name="Picture 7">
            <a:extLst>
              <a:ext uri="{FF2B5EF4-FFF2-40B4-BE49-F238E27FC236}">
                <a16:creationId xmlns:a16="http://schemas.microsoft.com/office/drawing/2014/main" id="{EB6D71FF-5991-4663-85B0-44CEF87F238E}"/>
              </a:ext>
            </a:extLst>
          </p:cNvPr>
          <p:cNvPicPr>
            <a:picLocks noChangeAspect="1"/>
          </p:cNvPicPr>
          <p:nvPr/>
        </p:nvPicPr>
        <p:blipFill>
          <a:blip r:embed="rId3"/>
          <a:stretch>
            <a:fillRect/>
          </a:stretch>
        </p:blipFill>
        <p:spPr>
          <a:xfrm>
            <a:off x="2264882" y="3812802"/>
            <a:ext cx="4450724" cy="318899"/>
          </a:xfrm>
          <a:prstGeom prst="rect">
            <a:avLst/>
          </a:prstGeom>
        </p:spPr>
      </p:pic>
      <p:pic>
        <p:nvPicPr>
          <p:cNvPr id="9" name="Picture 8">
            <a:extLst>
              <a:ext uri="{FF2B5EF4-FFF2-40B4-BE49-F238E27FC236}">
                <a16:creationId xmlns:a16="http://schemas.microsoft.com/office/drawing/2014/main" id="{A7E9A955-6180-431B-877E-567E8B2DA241}"/>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78875" y="1096658"/>
            <a:ext cx="7496446" cy="2610369"/>
          </a:xfrm>
          <a:prstGeom prst="rect">
            <a:avLst/>
          </a:prstGeom>
        </p:spPr>
      </p:pic>
      <p:sp>
        <p:nvSpPr>
          <p:cNvPr id="10" name="TextBox 9">
            <a:extLst>
              <a:ext uri="{FF2B5EF4-FFF2-40B4-BE49-F238E27FC236}">
                <a16:creationId xmlns:a16="http://schemas.microsoft.com/office/drawing/2014/main" id="{48A3B804-F4D0-4D59-8522-E4E7447BB203}"/>
              </a:ext>
            </a:extLst>
          </p:cNvPr>
          <p:cNvSpPr txBox="1"/>
          <p:nvPr/>
        </p:nvSpPr>
        <p:spPr>
          <a:xfrm>
            <a:off x="2674498" y="4163675"/>
            <a:ext cx="3505200" cy="338554"/>
          </a:xfrm>
          <a:prstGeom prst="rect">
            <a:avLst/>
          </a:prstGeom>
          <a:noFill/>
        </p:spPr>
        <p:txBody>
          <a:bodyPr wrap="square" rtlCol="0">
            <a:spAutoFit/>
          </a:bodyPr>
          <a:lstStyle/>
          <a:p>
            <a:pPr algn="ctr"/>
            <a:r>
              <a:rPr lang="en-US" sz="1600" dirty="0"/>
              <a:t>Ratings as of July 2023</a:t>
            </a:r>
          </a:p>
        </p:txBody>
      </p:sp>
      <p:sp>
        <p:nvSpPr>
          <p:cNvPr id="2" name="TextBox 1">
            <a:extLst>
              <a:ext uri="{FF2B5EF4-FFF2-40B4-BE49-F238E27FC236}">
                <a16:creationId xmlns:a16="http://schemas.microsoft.com/office/drawing/2014/main" id="{76B7A076-C878-D6D4-E53D-FEBCD38698DE}"/>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4249179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100" dirty="0"/>
              <a:t>Protection that’s guaranteed</a:t>
            </a:r>
          </a:p>
        </p:txBody>
      </p:sp>
      <p:sp>
        <p:nvSpPr>
          <p:cNvPr id="7" name="Content Placeholder 6"/>
          <p:cNvSpPr>
            <a:spLocks noGrp="1"/>
          </p:cNvSpPr>
          <p:nvPr>
            <p:ph idx="1"/>
          </p:nvPr>
        </p:nvSpPr>
        <p:spPr/>
        <p:txBody>
          <a:bodyPr/>
          <a:lstStyle/>
          <a:p>
            <a:r>
              <a:rPr lang="en-US" sz="2400" dirty="0"/>
              <a:t>Focused on providing a long-term death benefit</a:t>
            </a:r>
          </a:p>
          <a:p>
            <a:pPr lvl="1"/>
            <a:r>
              <a:rPr lang="en-US" sz="2000" dirty="0"/>
              <a:t>Long-term no-lapse protection premium</a:t>
            </a:r>
          </a:p>
          <a:p>
            <a:pPr lvl="2"/>
            <a:r>
              <a:rPr lang="en-US" sz="2000" dirty="0"/>
              <a:t>Available up to issue age 75</a:t>
            </a:r>
          </a:p>
          <a:p>
            <a:pPr lvl="2"/>
            <a:r>
              <a:rPr lang="en-US" sz="2000" dirty="0"/>
              <a:t>Guarantees coverage to age 85</a:t>
            </a:r>
          </a:p>
          <a:p>
            <a:pPr lvl="1"/>
            <a:r>
              <a:rPr lang="en-US" sz="2000" dirty="0"/>
              <a:t>Short-term no-lapse protection premium</a:t>
            </a:r>
          </a:p>
          <a:p>
            <a:pPr lvl="2"/>
            <a:r>
              <a:rPr lang="en-US" sz="2000" dirty="0"/>
              <a:t>Minimum initial premium payment</a:t>
            </a:r>
          </a:p>
          <a:p>
            <a:pPr lvl="2"/>
            <a:r>
              <a:rPr lang="en-US" sz="2000" dirty="0"/>
              <a:t>Guarantees coverage: </a:t>
            </a:r>
            <a:br>
              <a:rPr lang="en-US" sz="2000" dirty="0"/>
            </a:br>
            <a:r>
              <a:rPr lang="en-US" sz="1600" dirty="0"/>
              <a:t> –  10 years for ages 0-75  –  to age 85 for ages 76-80  –  5 years for ages 81+</a:t>
            </a:r>
          </a:p>
          <a:p>
            <a:pPr marL="914400" lvl="2" indent="0">
              <a:buNone/>
            </a:pPr>
            <a:endParaRPr lang="en-US" dirty="0">
              <a:solidFill>
                <a:srgbClr val="0072C6"/>
              </a:solidFill>
            </a:endParaRPr>
          </a:p>
        </p:txBody>
      </p:sp>
      <p:sp>
        <p:nvSpPr>
          <p:cNvPr id="2" name="TextBox 1">
            <a:extLst>
              <a:ext uri="{FF2B5EF4-FFF2-40B4-BE49-F238E27FC236}">
                <a16:creationId xmlns:a16="http://schemas.microsoft.com/office/drawing/2014/main" id="{19DEE7D5-50A2-AC9F-0254-0256EEFC2C49}"/>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1220902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5290" y="296863"/>
            <a:ext cx="8298010" cy="576262"/>
          </a:xfrm>
        </p:spPr>
        <p:txBody>
          <a:bodyPr>
            <a:noAutofit/>
          </a:bodyPr>
          <a:lstStyle/>
          <a:p>
            <a:r>
              <a:rPr lang="en-US" sz="3100" dirty="0"/>
              <a:t>S&amp;P 500</a:t>
            </a:r>
            <a:r>
              <a:rPr lang="en-US" sz="3100" baseline="30000" dirty="0"/>
              <a:t>®</a:t>
            </a:r>
            <a:r>
              <a:rPr lang="en-US" sz="3100" dirty="0"/>
              <a:t> Index Notice</a:t>
            </a:r>
          </a:p>
        </p:txBody>
      </p:sp>
      <p:sp>
        <p:nvSpPr>
          <p:cNvPr id="5" name="Content Placeholder 6"/>
          <p:cNvSpPr>
            <a:spLocks noGrp="1"/>
          </p:cNvSpPr>
          <p:nvPr>
            <p:ph idx="1"/>
          </p:nvPr>
        </p:nvSpPr>
        <p:spPr>
          <a:xfrm>
            <a:off x="325290" y="873125"/>
            <a:ext cx="8710612" cy="3581400"/>
          </a:xfrm>
        </p:spPr>
        <p:txBody>
          <a:bodyPr/>
          <a:lstStyle/>
          <a:p>
            <a:pPr marL="0" indent="0">
              <a:buNone/>
            </a:pPr>
            <a:r>
              <a:rPr lang="en-US" sz="850" dirty="0">
                <a:latin typeface="Arial" panose="020B0604020202020204" pitchFamily="34" charset="0"/>
                <a:cs typeface="Arial" panose="020B0604020202020204" pitchFamily="34" charset="0"/>
              </a:rPr>
              <a:t>The “index” is a product of S&amp;P Dow Jones Indices LLC or its affiliates (“SPDJI”) and has been licensed for use by United of Omaha. Standard &amp; Poor’s® and S&amp;P® are registered trademarks of Standard &amp; Poor’s Financial Services LLC (“S&amp;P”) and Dow Jones® is a registered trademark of Dow Jones Trademark Holdings LLC (“Dow Jones”). The trademarks have been licensed to SPDJI and have been sublicensed for use for certain purposes by United of Omaha. Life Protection Advantage </a:t>
            </a:r>
            <a:r>
              <a:rPr lang="en-US" sz="850" baseline="30000" dirty="0" err="1">
                <a:latin typeface="Arial" panose="020B0604020202020204" pitchFamily="34" charset="0"/>
                <a:cs typeface="Arial" panose="020B0604020202020204" pitchFamily="34" charset="0"/>
              </a:rPr>
              <a:t>sm</a:t>
            </a:r>
            <a:r>
              <a:rPr lang="en-US" sz="850" dirty="0">
                <a:latin typeface="Arial" panose="020B0604020202020204" pitchFamily="34" charset="0"/>
                <a:cs typeface="Arial" panose="020B0604020202020204" pitchFamily="34" charset="0"/>
              </a:rPr>
              <a:t> is not sponsored, endorsed, sold or promoted by SPDJI, Dow Jones, S&amp;P, or any of their respective affiliates (collectively, “S&amp;P Dow Jones Indices”). S&amp;P Dow Jones does not make any representation or warranty, express or implied, to the owners of Life Protection Advantage or any member of the public regarding the advisability of investing in securities generally or in Life Protection Advantage particularly or the ability of the index to track general market performance. S&amp;P Dow Jones Indices’ only relationship to United of Omaha with respect to the index is the licensing of the index and certain trademarks, service marks and/or trade names of S&amp;P Dow Jones Indices and or its licensors. The index is determined, composed and calculated by S&amp;P Dow Jones Indices without regard to United of Omaha or Life Protection Advantage. S&amp;P Dow Jones indices has no obligation to take the needs of United of Omaha or the owners of Life Protection Advantage into consideration in determining, composing or calculating the index. S&amp;P Dow Jones Indices is not responsible for and has not participated in the determination of the prices, and amount of Life Protection Advantage or the timing of the issuance or sale of Life Protection Advantage or in the determination or calculation of the equation by which Life Protection Advantage is to be converted into cash, surrendered or redeemed, as the case may be. S&amp;P Dow Jones Indices has no obligation or liability in connection with the administration, marketing or trading of Life Protection Advantage. There is no assurance that investment products based on the index will accurately track index performance or provide positive investment returns. S&amp;P Dow Jones Indices LLC is not an investment advisor. Inclusion of a security within an index is not a recommendation by S&amp;P Dow Jones Indices to buy, sell, or hold such security, nor is it considered to be investment advice.</a:t>
            </a:r>
          </a:p>
          <a:p>
            <a:pPr marL="0" indent="0">
              <a:buNone/>
            </a:pPr>
            <a:r>
              <a:rPr lang="en-US" sz="850" dirty="0">
                <a:latin typeface="Arial" panose="020B0604020202020204" pitchFamily="34" charset="0"/>
                <a:cs typeface="Arial" panose="020B0604020202020204" pitchFamily="34" charset="0"/>
              </a:rPr>
              <a:t> </a:t>
            </a:r>
          </a:p>
          <a:p>
            <a:pPr marL="0" indent="0">
              <a:buNone/>
            </a:pPr>
            <a:r>
              <a:rPr lang="en-US" sz="850" dirty="0">
                <a:latin typeface="Arial" panose="020B0604020202020204" pitchFamily="34" charset="0"/>
                <a:cs typeface="Arial" panose="020B0604020202020204" pitchFamily="34" charset="0"/>
              </a:rPr>
              <a:t>S&amp;P INDICES DOES NOT GUARANTEE THE ADEQUACY, ACCURACY, TIMELINESS AND/OR THE COMPLETENESS OF THE INDEX OR ANY DATA RELATED THERETO OR ANY COMMUNICATION, INCLUDING BUT NOT LIMITED TO, ORAL OR WRITTEN COMMUNICATION (INCLUDING ELECTRONIC COMMUNICATIONS) WITH RESPECT THERETO. S&amp;P DOW JONES INDICES SHALL NOT BE SUBJECT TO ANY DAMAGES OR </a:t>
            </a:r>
            <a:r>
              <a:rPr lang="en-US" sz="850" cap="all" dirty="0">
                <a:latin typeface="Arial" panose="020B0604020202020204" pitchFamily="34" charset="0"/>
                <a:cs typeface="Arial" panose="020B0604020202020204" pitchFamily="34" charset="0"/>
              </a:rPr>
              <a:t>LIABILITY FOR ANY ERRORS, OMISSIONS, OR DELAYS THEREIN. S&amp;P DOW JONES INDICES MAKES NO EXPRESS OR IMPLIED WARRANTIES, AND EXPRESSLY DISCLAIMS ALL WARRANTIES, OF MERCHANTABILITY OR FITNESS FOR A PARTICULAR PURPOSE OR USE OR AS TO RESULTS TO BE OBTAINED BY UNITED OF OMAHA, OWNERS OF Life Protection ADVANTAGE</a:t>
            </a:r>
            <a:r>
              <a:rPr lang="en-US" sz="850" dirty="0">
                <a:latin typeface="Arial" panose="020B0604020202020204" pitchFamily="34" charset="0"/>
                <a:cs typeface="Arial" panose="020B0604020202020204" pitchFamily="34" charset="0"/>
              </a:rPr>
              <a:t>, OR ANY OTHER PERSON OR ENTITY FROM THE USE OF THE INDEX OR WITH RESPECT TO ANY DATA RELATED TO THERETO. WITHOUT LIMITING ANY OF THE FOREGOING, IN NO EVENT WHATSOEVER SHALL S&amp;P DOW JONES INDICES BE LIABLE FOR ANY INDIRECT, SPECIAL, INCIDENTAL, PUNITIVE, OR CONSEQUENTIAL DAMAGES INCLUDING BUT NOT LIMITED TO, LOSS OF PROFITS, TRADING LOSSES, LOST TIME OR GOODWILL, EVEN IF THEY HAVE BEEN ADVISED OF THE POSSIBILITY OF SUCH DAMAGES, WHETHER IN CONTRACT, TORT, STRICT LIABILITY, OR OTHERWISE. THERE ARE NO THIRD PARTY BENEFICIARIES OF ANY AGREEMENTS OR ARRANGEMENTS BETWEEN S&amp;P DOW JONES INDICES AND UNITED OF OMAHA, OTHER THAN THE LICENSORS OF S&amp;P DOW JONES INDICES.</a:t>
            </a:r>
          </a:p>
          <a:p>
            <a:pPr marL="0" indent="0">
              <a:buNone/>
            </a:pPr>
            <a:endParaRPr lang="en-US" sz="85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94A396C-E572-4CA6-7BD7-343DF13A7D1E}"/>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927837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5290" y="296863"/>
            <a:ext cx="8298010" cy="576262"/>
          </a:xfrm>
        </p:spPr>
        <p:txBody>
          <a:bodyPr>
            <a:noAutofit/>
          </a:bodyPr>
          <a:lstStyle/>
          <a:p>
            <a:r>
              <a:rPr lang="en-US" sz="3100" dirty="0"/>
              <a:t>Bank of America Disclosure</a:t>
            </a:r>
          </a:p>
        </p:txBody>
      </p:sp>
      <p:sp>
        <p:nvSpPr>
          <p:cNvPr id="5" name="Content Placeholder 6"/>
          <p:cNvSpPr>
            <a:spLocks noGrp="1"/>
          </p:cNvSpPr>
          <p:nvPr>
            <p:ph idx="1"/>
          </p:nvPr>
        </p:nvSpPr>
        <p:spPr>
          <a:xfrm>
            <a:off x="325290" y="873125"/>
            <a:ext cx="8710612" cy="3581400"/>
          </a:xfrm>
        </p:spPr>
        <p:txBody>
          <a:bodyPr/>
          <a:lstStyle/>
          <a:p>
            <a:pPr marL="0" indent="0">
              <a:buNone/>
            </a:pPr>
            <a:r>
              <a:rPr lang="en-US" sz="900" dirty="0" err="1"/>
              <a:t>BofA</a:t>
            </a:r>
            <a:r>
              <a:rPr lang="en-US" sz="900" dirty="0"/>
              <a:t> Securities Inc. and its affiliates (“</a:t>
            </a:r>
            <a:r>
              <a:rPr lang="en-US" sz="900" dirty="0" err="1"/>
              <a:t>BofAS</a:t>
            </a:r>
            <a:r>
              <a:rPr lang="en-US" sz="900" dirty="0"/>
              <a:t>”), </a:t>
            </a:r>
            <a:r>
              <a:rPr lang="en-US" sz="900" dirty="0" err="1"/>
              <a:t>BofA</a:t>
            </a:r>
            <a:r>
              <a:rPr lang="en-US" sz="900" dirty="0"/>
              <a:t> U.S. Agility Index (the “Index”) and related information, the name “</a:t>
            </a:r>
            <a:r>
              <a:rPr lang="en-US" sz="900" dirty="0" err="1"/>
              <a:t>BofAS</a:t>
            </a:r>
            <a:r>
              <a:rPr lang="en-US" sz="900" dirty="0"/>
              <a:t>”, and related trademarks, are intellectual property of </a:t>
            </a:r>
            <a:r>
              <a:rPr lang="en-US" sz="900" dirty="0" err="1"/>
              <a:t>BofAS</a:t>
            </a:r>
            <a:r>
              <a:rPr lang="en-US" sz="900" dirty="0"/>
              <a:t>, licensed from </a:t>
            </a:r>
            <a:r>
              <a:rPr lang="en-US" sz="900" dirty="0" err="1"/>
              <a:t>BofAS</a:t>
            </a:r>
            <a:r>
              <a:rPr lang="en-US" sz="900" dirty="0"/>
              <a:t> to Mutual of Omaha Insurance Company and United of Omaha Life Insurance Company (collectively, the “Licensee”). Neither the Licensee nor any fixed index annuity, indexed universal life insurance product or any other annuity product (collectively, the “Product”) referencing the Index is sponsored, operated, endorsed, sold or promoted by </a:t>
            </a:r>
            <a:r>
              <a:rPr lang="en-US" sz="900" dirty="0" err="1"/>
              <a:t>BofAS</a:t>
            </a:r>
            <a:r>
              <a:rPr lang="en-US" sz="900" dirty="0"/>
              <a:t>. Obligations to make payments under any Product are solely the obligation of Licensee pursuant to the term of the contract between Licensee and you, and are not the responsibility of </a:t>
            </a:r>
            <a:r>
              <a:rPr lang="en-US" sz="900" dirty="0" err="1"/>
              <a:t>BofAS</a:t>
            </a:r>
            <a:r>
              <a:rPr lang="en-US" sz="900" dirty="0"/>
              <a:t>. </a:t>
            </a:r>
            <a:r>
              <a:rPr lang="en-US" sz="900" dirty="0" err="1"/>
              <a:t>BofAS</a:t>
            </a:r>
            <a:r>
              <a:rPr lang="en-US" sz="900" dirty="0"/>
              <a:t>, the Index and related information, the names of </a:t>
            </a:r>
            <a:r>
              <a:rPr lang="en-US" sz="900" dirty="0" err="1"/>
              <a:t>BofAS</a:t>
            </a:r>
            <a:r>
              <a:rPr lang="en-US" sz="900" dirty="0"/>
              <a:t> and its affiliates, and related trademarks may not be copied, used, or distributed without </a:t>
            </a:r>
            <a:r>
              <a:rPr lang="en-US" sz="900" dirty="0" err="1"/>
              <a:t>BofAS’s</a:t>
            </a:r>
            <a:r>
              <a:rPr lang="en-US" sz="900" dirty="0"/>
              <a:t> prior written approval. The Products have not been passed on as to their legality or suitability, and are not regulated, issued, endorsed, sold, guaranteed, or promoted by </a:t>
            </a:r>
            <a:r>
              <a:rPr lang="en-US" sz="900" dirty="0" err="1"/>
              <a:t>BofAS</a:t>
            </a:r>
            <a:r>
              <a:rPr lang="en-US" sz="900" dirty="0"/>
              <a:t>. </a:t>
            </a:r>
            <a:r>
              <a:rPr lang="en-US" sz="900" dirty="0" err="1"/>
              <a:t>BofAS’s</a:t>
            </a:r>
            <a:r>
              <a:rPr lang="en-US" sz="900" dirty="0"/>
              <a:t> only relationship to Licensee is the licensing (or sub-licensing) of certain trademarks and trade names and the Index or components thereof and </a:t>
            </a:r>
            <a:r>
              <a:rPr lang="en-US" sz="900" dirty="0" err="1"/>
              <a:t>BofAS</a:t>
            </a:r>
            <a:r>
              <a:rPr lang="en-US" sz="900" dirty="0"/>
              <a:t> is not party to any transaction contemplated herein. While volatility controls may result in less fluctuation in rates of return as compared to products or indices without volatility controls, they may also reduce the overall rate of return as compared to products or indices not subject to volatility controls. BOFAS MAKES NO WARRANTIES AND BEARS NO LIABILITY WITH RESPECT TO THE INDEX, ANY RELATED INFORMATION, THE TRADEMARKS, OR THE PRODUCT(S) (INCLUDING WITHOUT LIMITATION, THEIR QUALITY, ACCURACY, SUITABILITY AND/OR COMPLETENESS)</a:t>
            </a:r>
            <a:r>
              <a:rPr lang="en-US" sz="900" dirty="0">
                <a:latin typeface="Arial" panose="020B0604020202020204" pitchFamily="34" charset="0"/>
                <a:cs typeface="Arial" panose="020B0604020202020204" pitchFamily="34" charset="0"/>
              </a:rPr>
              <a:t> </a:t>
            </a:r>
          </a:p>
          <a:p>
            <a:pPr marL="0" indent="0">
              <a:buNone/>
            </a:pPr>
            <a:r>
              <a:rPr lang="en-US" sz="850" dirty="0">
                <a:latin typeface="Arial" panose="020B0604020202020204" pitchFamily="34" charset="0"/>
                <a:cs typeface="Arial" panose="020B0604020202020204" pitchFamily="34" charset="0"/>
              </a:rPr>
              <a:t> </a:t>
            </a:r>
          </a:p>
          <a:p>
            <a:pPr marL="0" indent="0">
              <a:buNone/>
            </a:pPr>
            <a:endParaRPr lang="en-US" sz="85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94A396C-E572-4CA6-7BD7-343DF13A7D1E}"/>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3559204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100" dirty="0"/>
              <a:t>Protection that’s guaranteed</a:t>
            </a:r>
          </a:p>
        </p:txBody>
      </p:sp>
      <p:sp>
        <p:nvSpPr>
          <p:cNvPr id="7" name="Content Placeholder 6"/>
          <p:cNvSpPr>
            <a:spLocks noGrp="1"/>
          </p:cNvSpPr>
          <p:nvPr>
            <p:ph idx="1"/>
          </p:nvPr>
        </p:nvSpPr>
        <p:spPr>
          <a:xfrm>
            <a:off x="4737100" y="1657350"/>
            <a:ext cx="3886200" cy="2889250"/>
          </a:xfrm>
        </p:spPr>
        <p:txBody>
          <a:bodyPr/>
          <a:lstStyle/>
          <a:p>
            <a:pPr marL="0" indent="0" algn="ctr">
              <a:buNone/>
            </a:pPr>
            <a:r>
              <a:rPr lang="en-US" sz="2400" dirty="0">
                <a:solidFill>
                  <a:srgbClr val="28999C"/>
                </a:solidFill>
              </a:rPr>
              <a:t>Provides guaranteed coverage to life expectancy – or beyond – for most issue ages</a:t>
            </a:r>
          </a:p>
        </p:txBody>
      </p:sp>
      <p:sp>
        <p:nvSpPr>
          <p:cNvPr id="5" name="TextBox 4"/>
          <p:cNvSpPr txBox="1"/>
          <p:nvPr/>
        </p:nvSpPr>
        <p:spPr>
          <a:xfrm>
            <a:off x="4953000" y="3867150"/>
            <a:ext cx="3886200" cy="553998"/>
          </a:xfrm>
          <a:prstGeom prst="rect">
            <a:avLst/>
          </a:prstGeom>
          <a:noFill/>
        </p:spPr>
        <p:txBody>
          <a:bodyPr wrap="square" rtlCol="0">
            <a:spAutoFit/>
          </a:bodyPr>
          <a:lstStyle/>
          <a:p>
            <a:pPr marL="117475" indent="-117475"/>
            <a:r>
              <a:rPr lang="en-US" sz="1000" dirty="0">
                <a:solidFill>
                  <a:schemeClr val="bg1">
                    <a:lumMod val="50000"/>
                  </a:schemeClr>
                </a:solidFill>
                <a:latin typeface="+mj-lt"/>
              </a:rPr>
              <a:t>1  For insureds issue ages 75 and above, this guarantee is provided by paying the short-term no-lapse protection premium. Insureds issue age 80 and over receive a 5-year guarantee.</a:t>
            </a:r>
          </a:p>
        </p:txBody>
      </p:sp>
      <p:pic>
        <p:nvPicPr>
          <p:cNvPr id="1026" name="Picture 2"/>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867"/>
          <a:stretch/>
        </p:blipFill>
        <p:spPr bwMode="auto">
          <a:xfrm>
            <a:off x="694043" y="1014089"/>
            <a:ext cx="3725557" cy="34626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2066566" y="3659764"/>
            <a:ext cx="2230779" cy="338554"/>
          </a:xfrm>
          <a:prstGeom prst="rect">
            <a:avLst/>
          </a:prstGeom>
          <a:noFill/>
        </p:spPr>
        <p:txBody>
          <a:bodyPr wrap="square" rtlCol="0">
            <a:spAutoFit/>
          </a:bodyPr>
          <a:lstStyle/>
          <a:p>
            <a:pPr algn="r"/>
            <a:r>
              <a:rPr lang="en-US" sz="800" i="1" dirty="0">
                <a:solidFill>
                  <a:schemeClr val="bg1">
                    <a:lumMod val="50000"/>
                  </a:schemeClr>
                </a:solidFill>
                <a:latin typeface="+mj-lt"/>
              </a:rPr>
              <a:t>Source: Social Security Administration, </a:t>
            </a:r>
            <a:br>
              <a:rPr lang="en-US" sz="800" i="1" dirty="0">
                <a:solidFill>
                  <a:schemeClr val="bg1">
                    <a:lumMod val="50000"/>
                  </a:schemeClr>
                </a:solidFill>
                <a:latin typeface="+mj-lt"/>
              </a:rPr>
            </a:br>
            <a:r>
              <a:rPr lang="en-US" sz="800" i="1" dirty="0">
                <a:solidFill>
                  <a:schemeClr val="bg1">
                    <a:lumMod val="50000"/>
                  </a:schemeClr>
                </a:solidFill>
                <a:latin typeface="+mj-lt"/>
              </a:rPr>
              <a:t>Estimates from the 2019 Trustees Report</a:t>
            </a:r>
          </a:p>
        </p:txBody>
      </p:sp>
      <p:sp>
        <p:nvSpPr>
          <p:cNvPr id="2" name="TextBox 1">
            <a:extLst>
              <a:ext uri="{FF2B5EF4-FFF2-40B4-BE49-F238E27FC236}">
                <a16:creationId xmlns:a16="http://schemas.microsoft.com/office/drawing/2014/main" id="{97E04110-3C97-984B-DCE6-61E3D910199C}"/>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1199650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100" dirty="0"/>
              <a:t>Beyond the guarantee</a:t>
            </a:r>
          </a:p>
        </p:txBody>
      </p:sp>
      <p:sp>
        <p:nvSpPr>
          <p:cNvPr id="7" name="Content Placeholder 6"/>
          <p:cNvSpPr>
            <a:spLocks noGrp="1"/>
          </p:cNvSpPr>
          <p:nvPr>
            <p:ph idx="1"/>
          </p:nvPr>
        </p:nvSpPr>
        <p:spPr/>
        <p:txBody>
          <a:bodyPr/>
          <a:lstStyle/>
          <a:p>
            <a:r>
              <a:rPr lang="en-US" sz="2400" dirty="0"/>
              <a:t>Beyond age 85</a:t>
            </a:r>
          </a:p>
          <a:p>
            <a:pPr lvl="1"/>
            <a:r>
              <a:rPr lang="en-US" sz="2000" dirty="0"/>
              <a:t>Coverage is available on a non-guaranteed basis</a:t>
            </a:r>
          </a:p>
          <a:p>
            <a:pPr lvl="1"/>
            <a:r>
              <a:rPr lang="en-US" sz="2000" dirty="0"/>
              <a:t>Long-term no-lapse protection premium generally takes the policy to age 120 (based on a 4.5% or higher illustrated rate and non-guaranteed assumptions)</a:t>
            </a:r>
          </a:p>
          <a:p>
            <a:pPr marL="457200" lvl="1" indent="0">
              <a:buNone/>
            </a:pPr>
            <a:endParaRPr lang="en-US" sz="2000" dirty="0"/>
          </a:p>
          <a:p>
            <a:pPr lvl="1"/>
            <a:endParaRPr lang="en-US" sz="2000" dirty="0"/>
          </a:p>
          <a:p>
            <a:pPr lvl="1"/>
            <a:endParaRPr lang="en-US" sz="2000" dirty="0"/>
          </a:p>
        </p:txBody>
      </p:sp>
      <p:sp>
        <p:nvSpPr>
          <p:cNvPr id="2" name="TextBox 1">
            <a:extLst>
              <a:ext uri="{FF2B5EF4-FFF2-40B4-BE49-F238E27FC236}">
                <a16:creationId xmlns:a16="http://schemas.microsoft.com/office/drawing/2014/main" id="{6B2E7BB0-4DC7-DBE8-8A44-7E71E587D59C}"/>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3398830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100" dirty="0"/>
              <a:t>Beyond the guarantee</a:t>
            </a:r>
          </a:p>
        </p:txBody>
      </p:sp>
      <p:sp>
        <p:nvSpPr>
          <p:cNvPr id="7" name="Content Placeholder 6"/>
          <p:cNvSpPr>
            <a:spLocks noGrp="1"/>
          </p:cNvSpPr>
          <p:nvPr>
            <p:ph idx="1"/>
          </p:nvPr>
        </p:nvSpPr>
        <p:spPr/>
        <p:txBody>
          <a:bodyPr/>
          <a:lstStyle/>
          <a:p>
            <a:r>
              <a:rPr lang="en-US" sz="2400" dirty="0"/>
              <a:t>The better the index performs, the longer the policy may last based on non-guaranteed assumptions</a:t>
            </a:r>
          </a:p>
          <a:p>
            <a:pPr marL="457200" lvl="1" indent="0">
              <a:buNone/>
            </a:pPr>
            <a:endParaRPr lang="en-US" sz="2000" dirty="0"/>
          </a:p>
        </p:txBody>
      </p:sp>
      <p:graphicFrame>
        <p:nvGraphicFramePr>
          <p:cNvPr id="5" name="Chart 4"/>
          <p:cNvGraphicFramePr>
            <a:graphicFrameLocks/>
          </p:cNvGraphicFramePr>
          <p:nvPr>
            <p:extLst>
              <p:ext uri="{D42A27DB-BD31-4B8C-83A1-F6EECF244321}">
                <p14:modId xmlns:p14="http://schemas.microsoft.com/office/powerpoint/2010/main" val="1017409427"/>
              </p:ext>
            </p:extLst>
          </p:nvPr>
        </p:nvGraphicFramePr>
        <p:xfrm>
          <a:off x="838200" y="2038350"/>
          <a:ext cx="6477000" cy="207254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52400" y="4248150"/>
            <a:ext cx="8382000" cy="246221"/>
          </a:xfrm>
          <a:prstGeom prst="rect">
            <a:avLst/>
          </a:prstGeom>
          <a:noFill/>
        </p:spPr>
        <p:txBody>
          <a:bodyPr wrap="square" rtlCol="0">
            <a:spAutoFit/>
          </a:bodyPr>
          <a:lstStyle/>
          <a:p>
            <a:pPr marL="117475" indent="-117475"/>
            <a:r>
              <a:rPr lang="en-US" sz="1000" dirty="0">
                <a:solidFill>
                  <a:schemeClr val="bg1">
                    <a:lumMod val="50000"/>
                  </a:schemeClr>
                </a:solidFill>
                <a:latin typeface="+mj-lt"/>
              </a:rPr>
              <a:t>* Example assumes a male, age 50, Preferred Nontobacco, $500,000 death benefit, paying the long-term no-lapse protection premium.</a:t>
            </a:r>
          </a:p>
        </p:txBody>
      </p:sp>
      <p:sp>
        <p:nvSpPr>
          <p:cNvPr id="2" name="TextBox 1">
            <a:extLst>
              <a:ext uri="{FF2B5EF4-FFF2-40B4-BE49-F238E27FC236}">
                <a16:creationId xmlns:a16="http://schemas.microsoft.com/office/drawing/2014/main" id="{582557DE-20DC-76DB-81D6-444DB81C7AD4}"/>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224383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100" dirty="0"/>
              <a:t>How our guarantees compare</a:t>
            </a:r>
          </a:p>
        </p:txBody>
      </p:sp>
      <p:sp>
        <p:nvSpPr>
          <p:cNvPr id="8" name="TextBox 7"/>
          <p:cNvSpPr txBox="1"/>
          <p:nvPr/>
        </p:nvSpPr>
        <p:spPr>
          <a:xfrm>
            <a:off x="5245608" y="1054513"/>
            <a:ext cx="1524000" cy="246221"/>
          </a:xfrm>
          <a:prstGeom prst="rect">
            <a:avLst/>
          </a:prstGeom>
          <a:noFill/>
        </p:spPr>
        <p:txBody>
          <a:bodyPr wrap="square" rtlCol="0">
            <a:spAutoFit/>
          </a:bodyPr>
          <a:lstStyle/>
          <a:p>
            <a:pPr marL="117475" indent="-117475"/>
            <a:r>
              <a:rPr lang="en-US" sz="1000" i="1" dirty="0">
                <a:solidFill>
                  <a:schemeClr val="tx1">
                    <a:lumMod val="65000"/>
                    <a:lumOff val="35000"/>
                  </a:schemeClr>
                </a:solidFill>
                <a:latin typeface="+mj-lt"/>
              </a:rPr>
              <a:t>(As of April 2017)</a:t>
            </a:r>
          </a:p>
        </p:txBody>
      </p:sp>
      <p:pic>
        <p:nvPicPr>
          <p:cNvPr id="5" name="Picture 4">
            <a:extLst>
              <a:ext uri="{FF2B5EF4-FFF2-40B4-BE49-F238E27FC236}">
                <a16:creationId xmlns:a16="http://schemas.microsoft.com/office/drawing/2014/main" id="{EF6B9BAF-0CC8-4FB9-AEDA-689CCC9D7DC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07628" y="1054513"/>
            <a:ext cx="7728744" cy="3491946"/>
          </a:xfrm>
          <a:prstGeom prst="rect">
            <a:avLst/>
          </a:prstGeom>
        </p:spPr>
      </p:pic>
      <p:sp>
        <p:nvSpPr>
          <p:cNvPr id="2" name="TextBox 1">
            <a:extLst>
              <a:ext uri="{FF2B5EF4-FFF2-40B4-BE49-F238E27FC236}">
                <a16:creationId xmlns:a16="http://schemas.microsoft.com/office/drawing/2014/main" id="{C20321F0-EA70-6842-9D9A-9077EAEF0842}"/>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899532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343400" y="1067867"/>
            <a:ext cx="4335652" cy="3115160"/>
          </a:xfrm>
        </p:spPr>
        <p:txBody>
          <a:bodyPr/>
          <a:lstStyle/>
          <a:p>
            <a:pPr marL="0" indent="0">
              <a:buNone/>
            </a:pPr>
            <a:r>
              <a:rPr lang="en-US" sz="2400" dirty="0">
                <a:solidFill>
                  <a:srgbClr val="0072C6"/>
                </a:solidFill>
              </a:rPr>
              <a:t>A little extra reassurance</a:t>
            </a:r>
          </a:p>
          <a:p>
            <a:r>
              <a:rPr lang="en-US" sz="2400" dirty="0"/>
              <a:t>What if the client wants more certainty? </a:t>
            </a:r>
          </a:p>
          <a:p>
            <a:r>
              <a:rPr lang="en-US" sz="2400" dirty="0"/>
              <a:t>What if the interest rate doesn’t perform as well as initially illustrated?</a:t>
            </a:r>
          </a:p>
          <a:p>
            <a:endParaRPr lang="en-US" sz="1200" dirty="0"/>
          </a:p>
          <a:p>
            <a:r>
              <a:rPr lang="en-US" sz="2400" dirty="0">
                <a:solidFill>
                  <a:srgbClr val="28999C"/>
                </a:solidFill>
              </a:rPr>
              <a:t>Let’s consider Chris…</a:t>
            </a:r>
            <a:endParaRPr lang="en-US" sz="2000" dirty="0">
              <a:solidFill>
                <a:srgbClr val="28999C"/>
              </a:solidFill>
            </a:endParaRPr>
          </a:p>
          <a:p>
            <a:endParaRPr lang="en-US" sz="2000" dirty="0"/>
          </a:p>
          <a:p>
            <a:pPr lvl="1"/>
            <a:endParaRPr lang="en-US" sz="2000" dirty="0"/>
          </a:p>
        </p:txBody>
      </p:sp>
      <p:pic>
        <p:nvPicPr>
          <p:cNvPr id="5" name="Picture 4">
            <a:extLst>
              <a:ext uri="{FF2B5EF4-FFF2-40B4-BE49-F238E27FC236}">
                <a16:creationId xmlns:a16="http://schemas.microsoft.com/office/drawing/2014/main" id="{9A30BDA8-3455-4021-ABA0-D2B732C1D247}"/>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flipH="1">
            <a:off x="76200" y="535617"/>
            <a:ext cx="3733800"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a:extLst>
              <a:ext uri="{FF2B5EF4-FFF2-40B4-BE49-F238E27FC236}">
                <a16:creationId xmlns:a16="http://schemas.microsoft.com/office/drawing/2014/main" id="{41EB85BF-8CFA-46EA-B14D-30E71FD2C251}"/>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2">
                    <a:lumMod val="50000"/>
                  </a:schemeClr>
                </a:solidFill>
              </a:rPr>
              <a:t>For producer use only.</a:t>
            </a:r>
            <a:br>
              <a:rPr lang="en-US" sz="1000" dirty="0">
                <a:solidFill>
                  <a:schemeClr val="bg2">
                    <a:lumMod val="50000"/>
                  </a:schemeClr>
                </a:solidFill>
              </a:rPr>
            </a:br>
            <a:r>
              <a:rPr lang="en-US" sz="1000" dirty="0">
                <a:solidFill>
                  <a:schemeClr val="bg2">
                    <a:lumMod val="50000"/>
                  </a:schemeClr>
                </a:solidFill>
              </a:rPr>
              <a:t>Not for use with the general public.</a:t>
            </a:r>
          </a:p>
        </p:txBody>
      </p:sp>
    </p:spTree>
    <p:extLst>
      <p:ext uri="{BB962C8B-B14F-4D97-AF65-F5344CB8AC3E}">
        <p14:creationId xmlns:p14="http://schemas.microsoft.com/office/powerpoint/2010/main" val="2491986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114800" y="687047"/>
            <a:ext cx="4488052" cy="3506170"/>
          </a:xfrm>
        </p:spPr>
        <p:txBody>
          <a:bodyPr/>
          <a:lstStyle/>
          <a:p>
            <a:r>
              <a:rPr lang="en-US" sz="2400" dirty="0"/>
              <a:t>Age 50, Good Health (PNT)</a:t>
            </a:r>
          </a:p>
          <a:p>
            <a:r>
              <a:rPr lang="en-US" sz="2400" dirty="0"/>
              <a:t>Long-Term No-Lapse Protection Premium = $4,325 annually</a:t>
            </a:r>
          </a:p>
          <a:p>
            <a:r>
              <a:rPr lang="en-US" sz="2400" dirty="0"/>
              <a:t>Guaranteed to age 85</a:t>
            </a:r>
          </a:p>
          <a:p>
            <a:r>
              <a:rPr lang="en-US" sz="2400" dirty="0"/>
              <a:t>Projected to age 102</a:t>
            </a:r>
            <a:br>
              <a:rPr lang="en-US" sz="2400" dirty="0"/>
            </a:br>
            <a:r>
              <a:rPr lang="en-US" sz="2000" dirty="0"/>
              <a:t>(based on a 5.5% hypothetical rate)</a:t>
            </a:r>
          </a:p>
          <a:p>
            <a:r>
              <a:rPr lang="en-US" sz="2400" dirty="0"/>
              <a:t>Projected to age 95</a:t>
            </a:r>
            <a:br>
              <a:rPr lang="en-US" sz="2400" dirty="0"/>
            </a:br>
            <a:r>
              <a:rPr lang="en-US" sz="2000" dirty="0"/>
              <a:t>(based on a 4.5% hypothetical rate)</a:t>
            </a:r>
            <a:endParaRPr lang="en-US" sz="1800" dirty="0"/>
          </a:p>
        </p:txBody>
      </p:sp>
      <p:pic>
        <p:nvPicPr>
          <p:cNvPr id="5" name="Picture 4">
            <a:extLst>
              <a:ext uri="{FF2B5EF4-FFF2-40B4-BE49-F238E27FC236}">
                <a16:creationId xmlns:a16="http://schemas.microsoft.com/office/drawing/2014/main" id="{9F32B20F-310A-4923-A490-DA322C753108}"/>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flipH="1">
            <a:off x="76200" y="535617"/>
            <a:ext cx="3733800"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a:extLst>
              <a:ext uri="{FF2B5EF4-FFF2-40B4-BE49-F238E27FC236}">
                <a16:creationId xmlns:a16="http://schemas.microsoft.com/office/drawing/2014/main" id="{0F8A55E9-32F5-1FC4-E5A0-A7591AE79CEF}"/>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2">
                    <a:lumMod val="50000"/>
                  </a:schemeClr>
                </a:solidFill>
              </a:rPr>
              <a:t>For producer use only.</a:t>
            </a:r>
            <a:br>
              <a:rPr lang="en-US" sz="1000" dirty="0">
                <a:solidFill>
                  <a:schemeClr val="bg2">
                    <a:lumMod val="50000"/>
                  </a:schemeClr>
                </a:solidFill>
              </a:rPr>
            </a:br>
            <a:r>
              <a:rPr lang="en-US" sz="1000" dirty="0">
                <a:solidFill>
                  <a:schemeClr val="bg2">
                    <a:lumMod val="50000"/>
                  </a:schemeClr>
                </a:solidFill>
              </a:rPr>
              <a:t>Not for use with the general public.</a:t>
            </a:r>
          </a:p>
        </p:txBody>
      </p:sp>
    </p:spTree>
    <p:extLst>
      <p:ext uri="{BB962C8B-B14F-4D97-AF65-F5344CB8AC3E}">
        <p14:creationId xmlns:p14="http://schemas.microsoft.com/office/powerpoint/2010/main" val="3690136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114800" y="743920"/>
            <a:ext cx="4564252" cy="3657600"/>
          </a:xfrm>
        </p:spPr>
        <p:txBody>
          <a:bodyPr/>
          <a:lstStyle/>
          <a:p>
            <a:r>
              <a:rPr lang="en-US" sz="2400" dirty="0"/>
              <a:t>$5,420 annually</a:t>
            </a:r>
          </a:p>
          <a:p>
            <a:pPr lvl="1"/>
            <a:r>
              <a:rPr lang="en-US" sz="2000" dirty="0"/>
              <a:t>Projects to age 120 using </a:t>
            </a:r>
            <a:br>
              <a:rPr lang="en-US" sz="2000" dirty="0"/>
            </a:br>
            <a:r>
              <a:rPr lang="en-US" sz="2000" dirty="0"/>
              <a:t>a 4.5% illustrated rate</a:t>
            </a:r>
          </a:p>
        </p:txBody>
      </p:sp>
      <p:pic>
        <p:nvPicPr>
          <p:cNvPr id="5" name="Picture 4">
            <a:extLst>
              <a:ext uri="{FF2B5EF4-FFF2-40B4-BE49-F238E27FC236}">
                <a16:creationId xmlns:a16="http://schemas.microsoft.com/office/drawing/2014/main" id="{73715172-B955-43C0-B9EA-44CC2132DB5E}"/>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flipH="1">
            <a:off x="76200" y="535617"/>
            <a:ext cx="3733800"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a:extLst>
              <a:ext uri="{FF2B5EF4-FFF2-40B4-BE49-F238E27FC236}">
                <a16:creationId xmlns:a16="http://schemas.microsoft.com/office/drawing/2014/main" id="{360A2AFD-EC20-3C9E-88D8-8734252A9C99}"/>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2">
                    <a:lumMod val="50000"/>
                  </a:schemeClr>
                </a:solidFill>
              </a:rPr>
              <a:t>For producer use only.</a:t>
            </a:r>
            <a:br>
              <a:rPr lang="en-US" sz="1000" dirty="0">
                <a:solidFill>
                  <a:schemeClr val="bg2">
                    <a:lumMod val="50000"/>
                  </a:schemeClr>
                </a:solidFill>
              </a:rPr>
            </a:br>
            <a:r>
              <a:rPr lang="en-US" sz="1000" dirty="0">
                <a:solidFill>
                  <a:schemeClr val="bg2">
                    <a:lumMod val="50000"/>
                  </a:schemeClr>
                </a:solidFill>
              </a:rPr>
              <a:t>Not for use with the general public.</a:t>
            </a:r>
          </a:p>
        </p:txBody>
      </p:sp>
    </p:spTree>
    <p:extLst>
      <p:ext uri="{BB962C8B-B14F-4D97-AF65-F5344CB8AC3E}">
        <p14:creationId xmlns:p14="http://schemas.microsoft.com/office/powerpoint/2010/main" val="677645743"/>
      </p:ext>
    </p:extLst>
  </p:cSld>
  <p:clrMapOvr>
    <a:masterClrMapping/>
  </p:clrMapOvr>
</p:sld>
</file>

<file path=ppt/theme/theme1.xml><?xml version="1.0" encoding="utf-8"?>
<a:theme xmlns:a="http://schemas.openxmlformats.org/drawingml/2006/main" name="1_Mutual of Omaha Corporate Template">
  <a:themeElements>
    <a:clrScheme name="Mutual of Omaha">
      <a:dk1>
        <a:srgbClr val="195992"/>
      </a:dk1>
      <a:lt1>
        <a:srgbClr val="FFFFFF"/>
      </a:lt1>
      <a:dk2>
        <a:srgbClr val="253661"/>
      </a:dk2>
      <a:lt2>
        <a:srgbClr val="E7E6E6"/>
      </a:lt2>
      <a:accent1>
        <a:srgbClr val="0063A6"/>
      </a:accent1>
      <a:accent2>
        <a:srgbClr val="248DC1"/>
      </a:accent2>
      <a:accent3>
        <a:srgbClr val="6FC5E7"/>
      </a:accent3>
      <a:accent4>
        <a:srgbClr val="7CB541"/>
      </a:accent4>
      <a:accent5>
        <a:srgbClr val="EAAC34"/>
      </a:accent5>
      <a:accent6>
        <a:srgbClr val="D96D2D"/>
      </a:accent6>
      <a:hlink>
        <a:srgbClr val="1199D6"/>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4" id="{E92F1031-88E1-6240-98E0-3B62118DEDDA}" vid="{B4A56407-58C1-2E4C-A49D-56676A6CB295}"/>
    </a:ext>
  </a:extLst>
</a:theme>
</file>

<file path=ppt/theme/theme2.xml><?xml version="1.0" encoding="utf-8"?>
<a:theme xmlns:a="http://schemas.openxmlformats.org/drawingml/2006/main" name="Mutual of Omaha Corporate Template">
  <a:themeElements>
    <a:clrScheme name="Mutual of Omaha">
      <a:dk1>
        <a:srgbClr val="195992"/>
      </a:dk1>
      <a:lt1>
        <a:srgbClr val="FFFFFF"/>
      </a:lt1>
      <a:dk2>
        <a:srgbClr val="253661"/>
      </a:dk2>
      <a:lt2>
        <a:srgbClr val="E7E6E6"/>
      </a:lt2>
      <a:accent1>
        <a:srgbClr val="0063A6"/>
      </a:accent1>
      <a:accent2>
        <a:srgbClr val="248DC1"/>
      </a:accent2>
      <a:accent3>
        <a:srgbClr val="6FC5E7"/>
      </a:accent3>
      <a:accent4>
        <a:srgbClr val="7CB541"/>
      </a:accent4>
      <a:accent5>
        <a:srgbClr val="EAAC34"/>
      </a:accent5>
      <a:accent6>
        <a:srgbClr val="D96D2D"/>
      </a:accent6>
      <a:hlink>
        <a:srgbClr val="1199D6"/>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8100">
          <a:solidFill>
            <a:schemeClr val="accent1"/>
          </a:solidFill>
        </a:ln>
      </a:spPr>
      <a:bodyPr rtlCol="0" anchor="ct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4" id="{E92F1031-88E1-6240-98E0-3B62118DEDDA}" vid="{B4A56407-58C1-2E4C-A49D-56676A6CB29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utual of Omaha">
    <a:dk1>
      <a:srgbClr val="195992"/>
    </a:dk1>
    <a:lt1>
      <a:srgbClr val="FFFFFF"/>
    </a:lt1>
    <a:dk2>
      <a:srgbClr val="253661"/>
    </a:dk2>
    <a:lt2>
      <a:srgbClr val="E7E6E6"/>
    </a:lt2>
    <a:accent1>
      <a:srgbClr val="0063A6"/>
    </a:accent1>
    <a:accent2>
      <a:srgbClr val="248DC1"/>
    </a:accent2>
    <a:accent3>
      <a:srgbClr val="6FC5E7"/>
    </a:accent3>
    <a:accent4>
      <a:srgbClr val="7CB541"/>
    </a:accent4>
    <a:accent5>
      <a:srgbClr val="EAAC34"/>
    </a:accent5>
    <a:accent6>
      <a:srgbClr val="D96D2D"/>
    </a:accent6>
    <a:hlink>
      <a:srgbClr val="1199D6"/>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D1E1F639D36514191E76E1AAE4F234D" ma:contentTypeVersion="12" ma:contentTypeDescription="Create a new document." ma:contentTypeScope="" ma:versionID="486f8020812c01bad0bca6b3ddc9465c">
  <xsd:schema xmlns:xsd="http://www.w3.org/2001/XMLSchema" xmlns:xs="http://www.w3.org/2001/XMLSchema" xmlns:p="http://schemas.microsoft.com/office/2006/metadata/properties" xmlns:ns3="6ab069e2-3d5f-4b73-800f-8385526052c9" xmlns:ns4="fab5473c-dd14-488e-a413-badcd78b7821" targetNamespace="http://schemas.microsoft.com/office/2006/metadata/properties" ma:root="true" ma:fieldsID="dc7ae5b0b38e22432ff96a65381bb1b4" ns3:_="" ns4:_="">
    <xsd:import namespace="6ab069e2-3d5f-4b73-800f-8385526052c9"/>
    <xsd:import namespace="fab5473c-dd14-488e-a413-badcd78b782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b069e2-3d5f-4b73-800f-8385526052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ab5473c-dd14-488e-a413-badcd78b782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B5631B-C25D-405F-B572-0BA57A052FF7}">
  <ds:schemaRefs>
    <ds:schemaRef ds:uri="http://schemas.microsoft.com/sharepoint/v3/contenttype/forms"/>
  </ds:schemaRefs>
</ds:datastoreItem>
</file>

<file path=customXml/itemProps2.xml><?xml version="1.0" encoding="utf-8"?>
<ds:datastoreItem xmlns:ds="http://schemas.openxmlformats.org/officeDocument/2006/customXml" ds:itemID="{7B12C7EA-88E7-407E-9CB6-55D0F157598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E719368-2C50-48AE-82ED-F0C4120560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b069e2-3d5f-4b73-800f-8385526052c9"/>
    <ds:schemaRef ds:uri="fab5473c-dd14-488e-a413-badcd78b78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Template</Template>
  <TotalTime>4575</TotalTime>
  <Words>4353</Words>
  <Application>Microsoft Office PowerPoint</Application>
  <PresentationFormat>On-screen Show (16:9)</PresentationFormat>
  <Paragraphs>215</Paragraphs>
  <Slides>21</Slides>
  <Notes>20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21</vt:i4>
      </vt:variant>
    </vt:vector>
  </HeadingPairs>
  <TitlesOfParts>
    <vt:vector size="25" baseType="lpstr">
      <vt:lpstr>Arial</vt:lpstr>
      <vt:lpstr>Calibri</vt:lpstr>
      <vt:lpstr>1_Mutual of Omaha Corporate Template</vt:lpstr>
      <vt:lpstr>Mutual of Omaha Corporate Template</vt:lpstr>
      <vt:lpstr>PowerPoint Presentation</vt:lpstr>
      <vt:lpstr>Protection that’s guaranteed</vt:lpstr>
      <vt:lpstr>Protection that’s guaranteed</vt:lpstr>
      <vt:lpstr>Beyond the guarantee</vt:lpstr>
      <vt:lpstr>Beyond the guarantee</vt:lpstr>
      <vt:lpstr>How our guarantees compare</vt:lpstr>
      <vt:lpstr>PowerPoint Presentation</vt:lpstr>
      <vt:lpstr>PowerPoint Presentation</vt:lpstr>
      <vt:lpstr>PowerPoint Presentation</vt:lpstr>
      <vt:lpstr>PowerPoint Presentation</vt:lpstr>
      <vt:lpstr>The catch-up provision</vt:lpstr>
      <vt:lpstr>The index interest potential</vt:lpstr>
      <vt:lpstr>Which strategy is right for your client?</vt:lpstr>
      <vt:lpstr>PowerPoint Presentation</vt:lpstr>
      <vt:lpstr>Additional IUL benefits</vt:lpstr>
      <vt:lpstr>Additional features</vt:lpstr>
      <vt:lpstr>The target client</vt:lpstr>
      <vt:lpstr>PowerPoint Presentation</vt:lpstr>
      <vt:lpstr>Strong, Stable &amp; Secure for Over 100 Years</vt:lpstr>
      <vt:lpstr>S&amp;P 500® Index Notice</vt:lpstr>
      <vt:lpstr>Bank of America Disclosure</vt:lpstr>
    </vt:vector>
  </TitlesOfParts>
  <Company>Mutual of Omaha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Mills</dc:creator>
  <cp:lastModifiedBy>Catlin, Christine</cp:lastModifiedBy>
  <cp:revision>180</cp:revision>
  <dcterms:created xsi:type="dcterms:W3CDTF">2016-03-11T13:59:29Z</dcterms:created>
  <dcterms:modified xsi:type="dcterms:W3CDTF">2023-06-29T03:55:06Z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0x0101001D1E1F639D36514191E76E1AAE4F234D</vt:lpwstr>
  </property>
</Properties>
</file>