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4"/>
    <p:sldMasterId id="2147483690" r:id="rId5"/>
  </p:sldMasterIdLst>
  <p:notesMasterIdLst>
    <p:notesMasterId r:id="rId24"/>
  </p:notesMasterIdLst>
  <p:handoutMasterIdLst>
    <p:handoutMasterId r:id="rId25"/>
  </p:handoutMasterIdLst>
  <p:sldIdLst>
    <p:sldId id="256" r:id="rId6"/>
    <p:sldId id="275" r:id="rId7"/>
    <p:sldId id="289" r:id="rId8"/>
    <p:sldId id="286" r:id="rId9"/>
    <p:sldId id="285" r:id="rId10"/>
    <p:sldId id="291" r:id="rId11"/>
    <p:sldId id="290" r:id="rId12"/>
    <p:sldId id="288" r:id="rId13"/>
    <p:sldId id="280" r:id="rId14"/>
    <p:sldId id="294" r:id="rId15"/>
    <p:sldId id="277" r:id="rId16"/>
    <p:sldId id="258" r:id="rId17"/>
    <p:sldId id="272" r:id="rId18"/>
    <p:sldId id="281" r:id="rId19"/>
    <p:sldId id="295" r:id="rId20"/>
    <p:sldId id="293" r:id="rId21"/>
    <p:sldId id="296" r:id="rId22"/>
    <p:sldId id="297" r:id="rId2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2C6"/>
    <a:srgbClr val="28999C"/>
    <a:srgbClr val="E0F4F4"/>
    <a:srgbClr val="73CDCD"/>
    <a:srgbClr val="4CCED1"/>
    <a:srgbClr val="DD7500"/>
    <a:srgbClr val="9663C4"/>
    <a:srgbClr val="7FBA00"/>
    <a:srgbClr val="A6CA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F02AA4-3E88-48BB-9535-67AD8D36B125}" v="2" dt="2023-06-29T03:47:50.8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57" autoAdjust="0"/>
    <p:restoredTop sz="86166" autoAdjust="0"/>
  </p:normalViewPr>
  <p:slideViewPr>
    <p:cSldViewPr>
      <p:cViewPr varScale="1">
        <p:scale>
          <a:sx n="76" d="100"/>
          <a:sy n="76" d="100"/>
        </p:scale>
        <p:origin x="888" y="7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4" d="100"/>
          <a:sy n="64" d="100"/>
        </p:scale>
        <p:origin x="-2645" y="-8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lin, Christine" userId="4b704f84-f29c-4820-b188-44741db37c87" providerId="ADAL" clId="{F2F02AA4-3E88-48BB-9535-67AD8D36B125}"/>
    <pc:docChg chg="undo custSel modSld">
      <pc:chgData name="Catlin, Christine" userId="4b704f84-f29c-4820-b188-44741db37c87" providerId="ADAL" clId="{F2F02AA4-3E88-48BB-9535-67AD8D36B125}" dt="2023-06-29T03:54:36.929" v="10" actId="20577"/>
      <pc:docMkLst>
        <pc:docMk/>
      </pc:docMkLst>
      <pc:sldChg chg="modSp mod">
        <pc:chgData name="Catlin, Christine" userId="4b704f84-f29c-4820-b188-44741db37c87" providerId="ADAL" clId="{F2F02AA4-3E88-48BB-9535-67AD8D36B125}" dt="2023-06-19T21:13:05.399" v="5" actId="14100"/>
        <pc:sldMkLst>
          <pc:docMk/>
          <pc:sldMk cId="2845211547" sldId="256"/>
        </pc:sldMkLst>
        <pc:spChg chg="mod">
          <ac:chgData name="Catlin, Christine" userId="4b704f84-f29c-4820-b188-44741db37c87" providerId="ADAL" clId="{F2F02AA4-3E88-48BB-9535-67AD8D36B125}" dt="2023-06-19T21:12:57.078" v="3" actId="14100"/>
          <ac:spMkLst>
            <pc:docMk/>
            <pc:sldMk cId="2845211547" sldId="256"/>
            <ac:spMk id="4" creationId="{0E2FE817-E797-437A-8231-7A0A214AB71C}"/>
          </ac:spMkLst>
        </pc:spChg>
        <pc:spChg chg="mod">
          <ac:chgData name="Catlin, Christine" userId="4b704f84-f29c-4820-b188-44741db37c87" providerId="ADAL" clId="{F2F02AA4-3E88-48BB-9535-67AD8D36B125}" dt="2023-06-19T21:13:05.399" v="5" actId="14100"/>
          <ac:spMkLst>
            <pc:docMk/>
            <pc:sldMk cId="2845211547" sldId="256"/>
            <ac:spMk id="6" creationId="{122F8C14-A444-4256-85BF-0721B75BD9B4}"/>
          </ac:spMkLst>
        </pc:spChg>
      </pc:sldChg>
      <pc:sldChg chg="modSp mod">
        <pc:chgData name="Catlin, Christine" userId="4b704f84-f29c-4820-b188-44741db37c87" providerId="ADAL" clId="{F2F02AA4-3E88-48BB-9535-67AD8D36B125}" dt="2023-06-29T03:54:36.929" v="10" actId="20577"/>
        <pc:sldMkLst>
          <pc:docMk/>
          <pc:sldMk cId="2549004767" sldId="258"/>
        </pc:sldMkLst>
        <pc:graphicFrameChg chg="mod modGraphic">
          <ac:chgData name="Catlin, Christine" userId="4b704f84-f29c-4820-b188-44741db37c87" providerId="ADAL" clId="{F2F02AA4-3E88-48BB-9535-67AD8D36B125}" dt="2023-06-29T03:54:36.929" v="10" actId="20577"/>
          <ac:graphicFrameMkLst>
            <pc:docMk/>
            <pc:sldMk cId="2549004767" sldId="258"/>
            <ac:graphicFrameMk id="14" creationId="{00000000-0000-0000-0000-000000000000}"/>
          </ac:graphicFrameMkLst>
        </pc:graphicFrameChg>
      </pc:sldChg>
      <pc:sldChg chg="addSp modSp mod">
        <pc:chgData name="Catlin, Christine" userId="4b704f84-f29c-4820-b188-44741db37c87" providerId="ADAL" clId="{F2F02AA4-3E88-48BB-9535-67AD8D36B125}" dt="2023-06-29T03:48:16.739" v="8" actId="6549"/>
        <pc:sldMkLst>
          <pc:docMk/>
          <pc:sldMk cId="1951427034" sldId="297"/>
        </pc:sldMkLst>
        <pc:spChg chg="add mod">
          <ac:chgData name="Catlin, Christine" userId="4b704f84-f29c-4820-b188-44741db37c87" providerId="ADAL" clId="{F2F02AA4-3E88-48BB-9535-67AD8D36B125}" dt="2023-06-29T03:47:50.849" v="6"/>
          <ac:spMkLst>
            <pc:docMk/>
            <pc:sldMk cId="1951427034" sldId="297"/>
            <ac:spMk id="4" creationId="{AE0568F9-05A0-2298-F377-D64969FCB539}"/>
          </ac:spMkLst>
        </pc:spChg>
        <pc:spChg chg="mod">
          <ac:chgData name="Catlin, Christine" userId="4b704f84-f29c-4820-b188-44741db37c87" providerId="ADAL" clId="{F2F02AA4-3E88-48BB-9535-67AD8D36B125}" dt="2023-06-29T03:48:16.739" v="8" actId="6549"/>
          <ac:spMkLst>
            <pc:docMk/>
            <pc:sldMk cId="1951427034" sldId="297"/>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190B74-F9EE-41F3-9217-FBB068E0E8DE}" type="datetimeFigureOut">
              <a:rPr lang="en-US" smtClean="0"/>
              <a:t>06/28/2023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01D7975-2578-40C8-8C49-34B846D57EF9}" type="slidenum">
              <a:rPr lang="en-US" smtClean="0"/>
              <a:t>‹#›</a:t>
            </a:fld>
            <a:endParaRPr lang="en-US"/>
          </a:p>
        </p:txBody>
      </p:sp>
    </p:spTree>
    <p:extLst>
      <p:ext uri="{BB962C8B-B14F-4D97-AF65-F5344CB8AC3E}">
        <p14:creationId xmlns:p14="http://schemas.microsoft.com/office/powerpoint/2010/main" val="25634142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89EF7C-2011-4EB3-B03F-4B03D19DC92D}" type="datetimeFigureOut">
              <a:rPr lang="en-US" smtClean="0"/>
              <a:pPr/>
              <a:t>06/28/2023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C1EEF0-8A2B-4B5A-90CB-9A59B02D1E16}" type="slidenum">
              <a:rPr lang="en-US" smtClean="0"/>
              <a:pPr/>
              <a:t>‹#›</a:t>
            </a:fld>
            <a:endParaRPr lang="en-US"/>
          </a:p>
        </p:txBody>
      </p:sp>
    </p:spTree>
    <p:extLst>
      <p:ext uri="{BB962C8B-B14F-4D97-AF65-F5344CB8AC3E}">
        <p14:creationId xmlns:p14="http://schemas.microsoft.com/office/powerpoint/2010/main" val="3472751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Indexed universal</a:t>
            </a:r>
            <a:r>
              <a:rPr lang="en-US" baseline="0" dirty="0"/>
              <a:t> life products have gained a lot of popularity in the industry and for good reason. They provide your clients with life insurance protection and the potential for greater growth. This presentation will cover the inner workings of an indexed universal life insurance policy.</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1</a:t>
            </a:fld>
            <a:endParaRPr lang="en-US"/>
          </a:p>
        </p:txBody>
      </p:sp>
    </p:spTree>
    <p:extLst>
      <p:ext uri="{BB962C8B-B14F-4D97-AF65-F5344CB8AC3E}">
        <p14:creationId xmlns:p14="http://schemas.microsoft.com/office/powerpoint/2010/main" val="689325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four crediting strategies available on all IUL products from United of Omaha.</a:t>
            </a:r>
            <a:endParaRPr lang="en-US" baseline="0" dirty="0"/>
          </a:p>
          <a:p>
            <a:endParaRPr lang="en-US" baseline="0" dirty="0"/>
          </a:p>
          <a:p>
            <a:r>
              <a:rPr lang="en-US" baseline="0" dirty="0"/>
              <a:t>All four of these strategies use an annual point-to-point crediting strategy. This means that the index change percentage measures the change from the starting value at the beginning of the segment year to the value at the end of a segment year. Once a year has completed, the starting index value for the next segment year resets to the current index value. </a:t>
            </a:r>
          </a:p>
          <a:p>
            <a:endParaRPr lang="en-US" baseline="0" dirty="0"/>
          </a:p>
          <a:p>
            <a:r>
              <a:rPr lang="en-US" baseline="0" dirty="0"/>
              <a:t>Although the crediting strategies are the same for all of United of Omaha’s IUL products, the participation rates and caps may differ by product. Current participation rate and cap options can be found on the Current Life Interest Rates section on our Sales Professional Access website.</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10</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all four</a:t>
            </a:r>
            <a:r>
              <a:rPr lang="en-US" baseline="0" dirty="0"/>
              <a:t> of the index crediting strategies, the actual calculation of the indexed interest is the same. First, you calculate the annual change in the index. Then you multiply that change by the participation rate. And finally, you apply the floor and the cap rates. </a:t>
            </a:r>
          </a:p>
          <a:p>
            <a:endParaRPr lang="en-US" baseline="0" dirty="0"/>
          </a:p>
          <a:p>
            <a:r>
              <a:rPr lang="en-US" baseline="0" dirty="0"/>
              <a:t>Here is an example of how interest would be credited. John chose to have all of his money allocated to a crediting strategy that had a one hundred percent participation rate and an eleven percent cap. If the beginning index value was two thousand one hundred and fifty and the ending index value was two thousand, the change is calculated and then multiplied by the one hundred percent participation rate. The result is seven and a half percent. Since this is higher than the zero percent floor and less than the eleven percent cap, the full seven and a half percent is credited to that index segment. If John had elected a crediting strategy with a 140% participation rate and an eight and a half percent cap, the indexed interest for that same time period would be credited by taking change multiplied by one hundred and forty percent, which equals a ten and a half percent. Since the cap on that strategy was eight and a half percent, the cap would be applied and the index interest rate credited to that index segment would be eight and a half percent.</a:t>
            </a:r>
          </a:p>
        </p:txBody>
      </p:sp>
      <p:sp>
        <p:nvSpPr>
          <p:cNvPr id="4" name="Slide Number Placeholder 3"/>
          <p:cNvSpPr>
            <a:spLocks noGrp="1"/>
          </p:cNvSpPr>
          <p:nvPr>
            <p:ph type="sldNum" sz="quarter" idx="10"/>
          </p:nvPr>
        </p:nvSpPr>
        <p:spPr/>
        <p:txBody>
          <a:bodyPr/>
          <a:lstStyle/>
          <a:p>
            <a:fld id="{24C1EEF0-8A2B-4B5A-90CB-9A59B02D1E16}" type="slidenum">
              <a:rPr lang="en-US" smtClean="0"/>
              <a:pPr/>
              <a:t>11</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So now</a:t>
            </a:r>
            <a:r>
              <a:rPr lang="en-US" baseline="0" dirty="0"/>
              <a:t> that you know which crediting strategies are available and how the index interest is calculated, you may be wondering which one is right for your client. While these suggestions are by no means definitive, here are a few broad guidelines about which clients might be best for each crediting strategy: The 100 percent participation rate with mid-range cap is generally for clients who believe the index will perform at an average or slightly above average rate. The higher participation rate with lower cap is generally for clients who believe the index will perform below the cap or below the index average. The lower participation rate, uncapped strategy is generally for clients who believe the market will outperform the cap. The </a:t>
            </a:r>
            <a:r>
              <a:rPr lang="en-US" baseline="0" dirty="0" err="1"/>
              <a:t>BofA</a:t>
            </a:r>
            <a:r>
              <a:rPr lang="en-US" baseline="0" dirty="0"/>
              <a:t> U.S. Agility Index may be a good choice for those who desire more consistent performance in different market environments. And, the fixed account is generally for clients who may not be comfortable with allocating all of their money to an index interest strategy. Your clients can allocate among any of the strategies and have the option to reallocate their money at each segment maturity date.</a:t>
            </a:r>
          </a:p>
        </p:txBody>
      </p:sp>
      <p:sp>
        <p:nvSpPr>
          <p:cNvPr id="4" name="Slide Number Placeholder 3"/>
          <p:cNvSpPr>
            <a:spLocks noGrp="1"/>
          </p:cNvSpPr>
          <p:nvPr>
            <p:ph type="sldNum" sz="quarter" idx="10"/>
          </p:nvPr>
        </p:nvSpPr>
        <p:spPr/>
        <p:txBody>
          <a:bodyPr/>
          <a:lstStyle/>
          <a:p>
            <a:fld id="{24C1EEF0-8A2B-4B5A-90CB-9A59B02D1E16}" type="slidenum">
              <a:rPr lang="en-US" smtClean="0"/>
              <a:pPr/>
              <a:t>12</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You can also do</a:t>
            </a:r>
            <a:r>
              <a:rPr lang="en-US" baseline="0" dirty="0"/>
              <a:t> your own real-time historical analysis with your clients using our client-approved look-back calculator that is available at discoveriul.com. This calculator can assist you in helping your clients assess the index interest rate potential of the crediting strategies that are available.</a:t>
            </a:r>
            <a:endParaRPr lang="en-US" dirty="0"/>
          </a:p>
          <a:p>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13</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an IUL sale,</a:t>
            </a:r>
            <a:r>
              <a:rPr lang="en-US" baseline="0" dirty="0"/>
              <a:t> you must provide your client with an illustration. This illustration uses a variety of hypothetical interest rate scenarios. </a:t>
            </a:r>
            <a:r>
              <a:rPr lang="en-US" dirty="0"/>
              <a:t>You</a:t>
            </a:r>
            <a:r>
              <a:rPr lang="en-US" baseline="0" dirty="0"/>
              <a:t>r clients may ask you if their policy will perform as it is illustrated. The short answer is ‘no’. The illustration assumes a hypothetical rate that is consistently credited to the policy in all years. In the real world, the rate credited to their policy will fluctuate. Clients will have good years and bad years. The maximum rate that can be used in the illustration considers how the index has performed over a look-back period. This period averages the annual return for all possible 25-year periods from the most recent 65 calendar years. </a:t>
            </a:r>
          </a:p>
          <a:p>
            <a:endParaRPr lang="en-US" baseline="0" dirty="0"/>
          </a:p>
          <a:p>
            <a:r>
              <a:rPr lang="en-US" baseline="0" dirty="0"/>
              <a:t>But, as we know, past performance is not always an indicator of the future. If the client’s policy ends up performing better, their policy may have more flexibility. The client could reduce their premiums or even stop paying their premium at some point. They also have more cash value that can be taken as loans or withdrawals. If their policy doesn’t perform as well as it was initially illustrated, the client may need to adjust their policy. They may need to increase their premiums, lower their face amount, or adjust their expectations as to the amount they will be able to take from their policy via loans or withdrawals in the future. </a:t>
            </a:r>
          </a:p>
        </p:txBody>
      </p:sp>
      <p:sp>
        <p:nvSpPr>
          <p:cNvPr id="4" name="Slide Number Placeholder 3"/>
          <p:cNvSpPr>
            <a:spLocks noGrp="1"/>
          </p:cNvSpPr>
          <p:nvPr>
            <p:ph type="sldNum" sz="quarter" idx="10"/>
          </p:nvPr>
        </p:nvSpPr>
        <p:spPr/>
        <p:txBody>
          <a:bodyPr/>
          <a:lstStyle/>
          <a:p>
            <a:fld id="{24C1EEF0-8A2B-4B5A-90CB-9A59B02D1E16}" type="slidenum">
              <a:rPr lang="en-US" smtClean="0"/>
              <a:pPr/>
              <a:t>14</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There are two things you can do to help set yourself up for successful follow-up conversations on an IUL policy. </a:t>
            </a:r>
          </a:p>
          <a:p>
            <a:endParaRPr lang="en-US" baseline="0" dirty="0"/>
          </a:p>
          <a:p>
            <a:r>
              <a:rPr lang="en-US" baseline="0" dirty="0"/>
              <a:t>First, let your clients know that you will be scheduling policy reviews every one to two years. During this review, you can meet with the client to review their policy to make sure it is continuing to perform as they expected. It’s much easier to make small adjustment over time, if necessary, than to wait until a policy may be in jeopardy of lapsing. The home office can assist with these policy reviews by running in force illustrations showing how the policy is projected to perform based on what has truly happened to the policy.</a:t>
            </a:r>
          </a:p>
          <a:p>
            <a:endParaRPr lang="en-US" baseline="0" dirty="0"/>
          </a:p>
          <a:p>
            <a:r>
              <a:rPr lang="en-US" baseline="0" dirty="0"/>
              <a:t>And second, prepare them for their annual statements. For life insurance policies, the insurance company is required to send an annual statement the day prior to the anniversary date. However, since index interest for the initial segment is credited based on the index value as of the anniversary date, your client will not have any index interest credits until after the statement is mailed. This may lead to questions when the client gets their annual statement and sees no index interest credits – especially if the markets have been performing well. If you let your client know this when you deliver the policy, you clients will be prepared for this, and will not be alarmed when they get their annual statement. After the anniversary date, the client can log on to the Customer Access Center or can contact the home office if they want to know what their index interest credit was.</a:t>
            </a:r>
          </a:p>
          <a:p>
            <a:endParaRPr lang="en-US" baseline="0" dirty="0"/>
          </a:p>
          <a:p>
            <a:r>
              <a:rPr lang="en-US" baseline="0" dirty="0"/>
              <a:t>Following these two simple tips will help you set your IUL sales up to be successful.</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15</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you know the how</a:t>
            </a:r>
            <a:r>
              <a:rPr lang="en-US" baseline="0" dirty="0"/>
              <a:t> the mechanics of an indexed universal life product work, it’s time to take the next steps and watch our product-specific presentations. These presentations will cover how Income Advantage and Life Protection Advantage work, a comparison of similarities and differences in the products, and who each product works best for, including case studies. They will also provide information on the product features included at no additional charge, as well as the optional riders to customize a policy.</a:t>
            </a:r>
          </a:p>
          <a:p>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16</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17</a:t>
            </a:fld>
            <a:endParaRPr lang="en-US"/>
          </a:p>
        </p:txBody>
      </p:sp>
    </p:spTree>
    <p:extLst>
      <p:ext uri="{BB962C8B-B14F-4D97-AF65-F5344CB8AC3E}">
        <p14:creationId xmlns:p14="http://schemas.microsoft.com/office/powerpoint/2010/main" val="13372867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18</a:t>
            </a:fld>
            <a:endParaRPr lang="en-US"/>
          </a:p>
        </p:txBody>
      </p:sp>
    </p:spTree>
    <p:extLst>
      <p:ext uri="{BB962C8B-B14F-4D97-AF65-F5344CB8AC3E}">
        <p14:creationId xmlns:p14="http://schemas.microsoft.com/office/powerpoint/2010/main" val="134264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So,</a:t>
            </a:r>
            <a:r>
              <a:rPr lang="en-US" baseline="0" dirty="0"/>
              <a:t> first-off, let’s talk about what an indexed universal life, or IUL policy, is. It is </a:t>
            </a:r>
            <a:r>
              <a:rPr lang="en-US" b="1" baseline="0" dirty="0"/>
              <a:t>just like </a:t>
            </a:r>
            <a:r>
              <a:rPr lang="en-US" baseline="0" dirty="0"/>
              <a:t>a traditional universal life insurance policy with one exception. Instead of crediting a fixed rate of interest, the interest rate credited to the policy is calculated based on the performance of a market index. </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2</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So, what is an IUL policy designed to do? Like</a:t>
            </a:r>
            <a:r>
              <a:rPr lang="en-US" baseline="0" dirty="0"/>
              <a:t> a traditional UL policy, it is first </a:t>
            </a:r>
            <a:r>
              <a:rPr lang="en-US" dirty="0"/>
              <a:t>and foremost</a:t>
            </a:r>
            <a:r>
              <a:rPr lang="en-US" baseline="0" dirty="0"/>
              <a:t> designed to provide life insurance protection. It pays a sum of money to the insured’s beneficiary when the insured dies. The second thing it does is builds an accumulation value. As you look at IUL policies in the industry, they are generally designed as accumulation-focused policies or protection-focused policies.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The clients goals can be </a:t>
            </a:r>
            <a:r>
              <a:rPr lang="en-US" dirty="0"/>
              <a:t>a combination</a:t>
            </a:r>
            <a:r>
              <a:rPr lang="en-US" baseline="0" dirty="0"/>
              <a:t> of the two; however, insurance companies typically design the underlying policy charges to work better for one or the other. As their names suggest, our accumulation-focused IUL product is Income Advantage IUL and our protection-focused product is Life Protection Advantage IUL.</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3</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So, how does the</a:t>
            </a:r>
            <a:r>
              <a:rPr lang="en-US" baseline="0" dirty="0"/>
              <a:t> policy actually work? </a:t>
            </a:r>
            <a:r>
              <a:rPr lang="en-US" dirty="0"/>
              <a:t>In basic terms, the client pays a premium;</a:t>
            </a:r>
            <a:r>
              <a:rPr lang="en-US" baseline="0" dirty="0"/>
              <a:t> and, a</a:t>
            </a:r>
            <a:r>
              <a:rPr lang="en-US" dirty="0"/>
              <a:t> portion of</a:t>
            </a:r>
            <a:r>
              <a:rPr lang="en-US" baseline="0" dirty="0"/>
              <a:t> that premium goes to paying for the life insurance protection. This includes the cost of insurance charges and other monthly charges. The rest of the premium goes towards building an accumulation value. The accumulation value is the amount in the policy that earns interest, either at a fixed rate that is declared monthly or an index rate that is based on the performance of a market index. There is also a cash value. This is the amount of money that the client can access from their policy through policy loans or withdrawals.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It’s important to understand the distinction between the accumulation value and the policy’s cash value. The accumulation value is the amount that earns interest; whereas, the cash value is what the client has access to. In years where there are no surrender charges or no outstanding loans, these values are relatively similar; however, in years where there </a:t>
            </a:r>
            <a:r>
              <a:rPr lang="en-US" b="1" baseline="0" dirty="0"/>
              <a:t>are</a:t>
            </a:r>
            <a:r>
              <a:rPr lang="en-US" baseline="0" dirty="0"/>
              <a:t> surrender charges or outstanding loans, these two values can be significantly different. </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4</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you know how</a:t>
            </a:r>
            <a:r>
              <a:rPr lang="en-US" baseline="0" dirty="0"/>
              <a:t> an IUL fundamentally works, </a:t>
            </a:r>
            <a:r>
              <a:rPr lang="en-US" dirty="0"/>
              <a:t>let’s talk about how the growth</a:t>
            </a:r>
            <a:r>
              <a:rPr lang="en-US" baseline="0" dirty="0"/>
              <a:t> </a:t>
            </a:r>
            <a:r>
              <a:rPr lang="en-US" dirty="0"/>
              <a:t>in a policy can be used. On a protection-focused policy, it is used primarily</a:t>
            </a:r>
            <a:r>
              <a:rPr lang="en-US" baseline="0" dirty="0"/>
              <a:t> to keep the death benefit protection in force for the longest period of time possible. On an accumulation-focused policy, it is also used to keep the death benefit protection in force, but clients may also plan to take loans or withdrawals from their policy in the future to help pay for their children’s college expenses, to help supplement their retirement income, or for any other reason the client chooses.</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5</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And an</a:t>
            </a:r>
            <a:r>
              <a:rPr lang="en-US" baseline="0" dirty="0"/>
              <a:t> overview of how an IUL policy works wouldn’t be complete without talking about the three potential tax-advantages.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First, the amount of money that is paid to the clients beneficiary at death is received by the beneficiary income-tax free.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Second, the cash value that accumulates in the policy grows tax-deferred, and third, when a client chooses to take a distribution, the distributions are generally received income-tax free. </a:t>
            </a:r>
          </a:p>
        </p:txBody>
      </p:sp>
      <p:sp>
        <p:nvSpPr>
          <p:cNvPr id="4" name="Slide Number Placeholder 3"/>
          <p:cNvSpPr>
            <a:spLocks noGrp="1"/>
          </p:cNvSpPr>
          <p:nvPr>
            <p:ph type="sldNum" sz="quarter" idx="10"/>
          </p:nvPr>
        </p:nvSpPr>
        <p:spPr/>
        <p:txBody>
          <a:bodyPr/>
          <a:lstStyle/>
          <a:p>
            <a:fld id="{24C1EEF0-8A2B-4B5A-90CB-9A59B02D1E16}" type="slidenum">
              <a:rPr lang="en-US" smtClean="0"/>
              <a:pPr/>
              <a:t>6</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 until</a:t>
            </a:r>
            <a:r>
              <a:rPr lang="en-US" baseline="0" dirty="0"/>
              <a:t> now, everything we’ve talked about on the IUL policy works the same as it would for a traditional fixed universal life insurance policy. As we mentioned at the very beginning of the presentation, where things get different is when we start talking about how the interest is calculated and credited. In this section, we will talk about the index interest credits on an IUL policy and how they work.</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7</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it will be helpful to understand a few</a:t>
            </a:r>
            <a:r>
              <a:rPr lang="en-US" baseline="0" dirty="0"/>
              <a:t> key terms. The first term that you will hear a lot is segment. </a:t>
            </a:r>
            <a:r>
              <a:rPr lang="en-US" dirty="0"/>
              <a:t>A segment is a portion of the client’s index account that may be credited index interest based upon the performance of the S&amp;P 500. Since clients can pay premiums as often as monthly, a policy may</a:t>
            </a:r>
            <a:r>
              <a:rPr lang="en-US" baseline="0" dirty="0"/>
              <a:t> contain up to 12 segments per index interest crediting strategy at any given time. New segments are created on the 10th of each month. Each segment ends or matures, one year after it begins. </a:t>
            </a:r>
          </a:p>
          <a:p>
            <a:endParaRPr lang="en-US" baseline="0" dirty="0"/>
          </a:p>
          <a:p>
            <a:r>
              <a:rPr lang="en-US" dirty="0"/>
              <a:t>So, if segments</a:t>
            </a:r>
            <a:r>
              <a:rPr lang="en-US" baseline="0" dirty="0"/>
              <a:t> are created on the 10</a:t>
            </a:r>
            <a:r>
              <a:rPr lang="en-US" baseline="30000" dirty="0"/>
              <a:t>th</a:t>
            </a:r>
            <a:r>
              <a:rPr lang="en-US" baseline="0" dirty="0"/>
              <a:t> of the month, a client may wonder what happens to their money if they pay their premium on the 1</a:t>
            </a:r>
            <a:r>
              <a:rPr lang="en-US" baseline="30000" dirty="0"/>
              <a:t>st</a:t>
            </a:r>
            <a:r>
              <a:rPr lang="en-US" baseline="0" dirty="0"/>
              <a:t> of the month. When this happens, their money is put into a short-term holding account where it earns the same interest rate as the fixed account until the next segment start date. At that time, the money is moved into the appropriate index account. </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8</a:t>
            </a:fld>
            <a:endParaRPr lang="en-US"/>
          </a:p>
        </p:txBody>
      </p:sp>
    </p:spTree>
    <p:extLst>
      <p:ext uri="{BB962C8B-B14F-4D97-AF65-F5344CB8AC3E}">
        <p14:creationId xmlns:p14="http://schemas.microsoft.com/office/powerpoint/2010/main" val="2736671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three terms will be important to understand w</a:t>
            </a:r>
            <a:r>
              <a:rPr lang="en-US" baseline="0" dirty="0"/>
              <a:t>hen we talk about how the index interest rate is calculated. These terms are participation rate, cap rate and the floor. The participation rate is the percentage of the overall index return that is used in the calculation of the index credit. The cap is the maximum index interest rate that can be credited. And, the floor is the minimum index interest rate that can be credited. </a:t>
            </a:r>
          </a:p>
          <a:p>
            <a:endParaRPr lang="en-US" baseline="0" dirty="0"/>
          </a:p>
          <a:p>
            <a:r>
              <a:rPr lang="en-US" baseline="0" dirty="0"/>
              <a:t>The participation rate, cap rate and floor are declared by the company monthly, but once a segment is created, these rates are guaranteed until the segment matures 12-months later.</a:t>
            </a:r>
          </a:p>
          <a:p>
            <a:endParaRPr lang="en-US" baseline="0" dirty="0"/>
          </a:p>
          <a:p>
            <a:r>
              <a:rPr lang="en-US" baseline="0" dirty="0"/>
              <a:t>The client can choose among crediting strategies that have different participation rates and caps; however, all United of Omaha IULs have the same floor of zero percent. This can provide the client a little extra comfort since they know that even if the market falls in a year, they are guaranteed that the minimum rate credited to the policy will never be less than zero percent.</a:t>
            </a:r>
            <a:endParaRPr lang="en-US" dirty="0"/>
          </a:p>
        </p:txBody>
      </p:sp>
      <p:sp>
        <p:nvSpPr>
          <p:cNvPr id="4" name="Slide Number Placeholder 3"/>
          <p:cNvSpPr>
            <a:spLocks noGrp="1"/>
          </p:cNvSpPr>
          <p:nvPr>
            <p:ph type="sldNum" sz="quarter" idx="10"/>
          </p:nvPr>
        </p:nvSpPr>
        <p:spPr/>
        <p:txBody>
          <a:bodyPr/>
          <a:lstStyle/>
          <a:p>
            <a:fld id="{24C1EEF0-8A2B-4B5A-90CB-9A59B02D1E16}" type="slidenum">
              <a:rPr lang="en-US" smtClean="0"/>
              <a:pPr/>
              <a:t>9</a:t>
            </a:fld>
            <a:endParaRPr lang="en-US"/>
          </a:p>
        </p:txBody>
      </p:sp>
    </p:spTree>
    <p:extLst>
      <p:ext uri="{BB962C8B-B14F-4D97-AF65-F5344CB8AC3E}">
        <p14:creationId xmlns:p14="http://schemas.microsoft.com/office/powerpoint/2010/main" val="27366711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350838" y="339728"/>
            <a:ext cx="8453436" cy="3899764"/>
          </a:xfrm>
          <a:solidFill>
            <a:srgbClr val="E6E7E9"/>
          </a:solidFill>
        </p:spPr>
        <p:txBody>
          <a:bodyPr/>
          <a:lstStyle/>
          <a:p>
            <a:pPr lvl="0"/>
            <a:endParaRPr lang="en-US" noProof="0" dirty="0"/>
          </a:p>
        </p:txBody>
      </p:sp>
      <p:sp>
        <p:nvSpPr>
          <p:cNvPr id="11" name="Text Placeholder 10"/>
          <p:cNvSpPr>
            <a:spLocks noGrp="1"/>
          </p:cNvSpPr>
          <p:nvPr>
            <p:ph type="body" sz="quarter" idx="12"/>
          </p:nvPr>
        </p:nvSpPr>
        <p:spPr>
          <a:xfrm>
            <a:off x="339726" y="1819415"/>
            <a:ext cx="3833812" cy="581891"/>
          </a:xfrm>
          <a:noFill/>
        </p:spPr>
        <p:txBody>
          <a:bodyPr anchor="b"/>
          <a:lstStyle>
            <a:lvl1pPr marL="0" indent="0">
              <a:buNone/>
              <a:defRPr sz="35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edit Master text styles</a:t>
            </a:r>
          </a:p>
        </p:txBody>
      </p:sp>
      <p:sp>
        <p:nvSpPr>
          <p:cNvPr id="12" name="Text Placeholder 10"/>
          <p:cNvSpPr>
            <a:spLocks noGrp="1"/>
          </p:cNvSpPr>
          <p:nvPr>
            <p:ph type="body" sz="quarter" idx="13"/>
          </p:nvPr>
        </p:nvSpPr>
        <p:spPr>
          <a:xfrm>
            <a:off x="339726" y="2401306"/>
            <a:ext cx="3833812" cy="314182"/>
          </a:xfrm>
          <a:noFill/>
        </p:spPr>
        <p:txBody>
          <a:bodyPr/>
          <a:lstStyle>
            <a:lvl1pPr marL="0" indent="0">
              <a:buNone/>
              <a:defRPr sz="18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sp>
        <p:nvSpPr>
          <p:cNvPr id="7" name="TextBox 6">
            <a:extLst>
              <a:ext uri="{FF2B5EF4-FFF2-40B4-BE49-F238E27FC236}">
                <a16:creationId xmlns:a16="http://schemas.microsoft.com/office/drawing/2014/main" id="{E1B06DC4-59EF-4AC0-93E7-EFA33205B618}"/>
              </a:ext>
            </a:extLst>
          </p:cNvPr>
          <p:cNvSpPr txBox="1"/>
          <p:nvPr userDrawn="1"/>
        </p:nvSpPr>
        <p:spPr>
          <a:xfrm>
            <a:off x="310142" y="4462148"/>
            <a:ext cx="2072322" cy="369332"/>
          </a:xfrm>
          <a:prstGeom prst="rect">
            <a:avLst/>
          </a:prstGeom>
          <a:noFill/>
        </p:spPr>
        <p:txBody>
          <a:bodyPr wrap="square" rtlCol="0">
            <a:spAutoFit/>
          </a:bodyPr>
          <a:lstStyle/>
          <a:p>
            <a:r>
              <a:rPr lang="en-US" sz="900" dirty="0">
                <a:solidFill>
                  <a:schemeClr val="bg1">
                    <a:lumMod val="50000"/>
                  </a:schemeClr>
                </a:solidFill>
              </a:rPr>
              <a:t>For producer use only. </a:t>
            </a:r>
            <a:br>
              <a:rPr lang="en-US" sz="900" dirty="0">
                <a:solidFill>
                  <a:schemeClr val="bg1">
                    <a:lumMod val="50000"/>
                  </a:schemeClr>
                </a:solidFill>
              </a:rPr>
            </a:br>
            <a:r>
              <a:rPr lang="en-US" sz="900" dirty="0">
                <a:solidFill>
                  <a:schemeClr val="bg1">
                    <a:lumMod val="50000"/>
                  </a:schemeClr>
                </a:solidFill>
              </a:rPr>
              <a:t>Not for use with the general public.</a:t>
            </a:r>
          </a:p>
        </p:txBody>
      </p:sp>
      <p:pic>
        <p:nvPicPr>
          <p:cNvPr id="8" name="Picture 4" descr="Logo&#10;&#10;Description automatically generated">
            <a:extLst>
              <a:ext uri="{FF2B5EF4-FFF2-40B4-BE49-F238E27FC236}">
                <a16:creationId xmlns:a16="http://schemas.microsoft.com/office/drawing/2014/main" id="{4BB438DC-45F8-4916-89E0-6E94A7FD428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9577" y="4533453"/>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1211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Slide - Option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C6A3E7-EBF5-469A-A61E-8884396FB9FE}"/>
              </a:ext>
            </a:extLst>
          </p:cNvPr>
          <p:cNvSpPr/>
          <p:nvPr userDrawn="1"/>
        </p:nvSpPr>
        <p:spPr>
          <a:xfrm>
            <a:off x="0" y="4687888"/>
            <a:ext cx="9144000" cy="455612"/>
          </a:xfrm>
          <a:prstGeom prst="rect">
            <a:avLst/>
          </a:prstGeom>
          <a:solidFill>
            <a:srgbClr val="0062A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4" name="Picture 5" descr="A picture containing drawing&#10;&#10;Description automatically generated">
            <a:extLst>
              <a:ext uri="{FF2B5EF4-FFF2-40B4-BE49-F238E27FC236}">
                <a16:creationId xmlns:a16="http://schemas.microsoft.com/office/drawing/2014/main" id="{39F84D99-3171-4DC5-BDDB-0F606D9EF4B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67576" y="4785123"/>
            <a:ext cx="1356122"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4247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Slide - Option 2">
    <p:spTree>
      <p:nvGrpSpPr>
        <p:cNvPr id="1" name=""/>
        <p:cNvGrpSpPr/>
        <p:nvPr/>
      </p:nvGrpSpPr>
      <p:grpSpPr>
        <a:xfrm>
          <a:off x="0" y="0"/>
          <a:ext cx="0" cy="0"/>
          <a:chOff x="0" y="0"/>
          <a:chExt cx="0" cy="0"/>
        </a:xfrm>
      </p:grpSpPr>
      <p:pic>
        <p:nvPicPr>
          <p:cNvPr id="3" name="Picture 4" descr="Logo&#10;&#10;Description automatically generated">
            <a:extLst>
              <a:ext uri="{FF2B5EF4-FFF2-40B4-BE49-F238E27FC236}">
                <a16:creationId xmlns:a16="http://schemas.microsoft.com/office/drawing/2014/main" id="{4CCEBD87-145A-4685-8DD8-6BE7B61C6E8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1799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 Quote">
    <p:bg>
      <p:bgPr>
        <a:gradFill rotWithShape="0">
          <a:gsLst>
            <a:gs pos="0">
              <a:srgbClr val="1188BD"/>
            </a:gs>
            <a:gs pos="88000">
              <a:srgbClr val="016EB7"/>
            </a:gs>
            <a:gs pos="100000">
              <a:srgbClr val="016EB7"/>
            </a:gs>
          </a:gsLst>
          <a:lin ang="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7457" y="371958"/>
            <a:ext cx="8369085" cy="4384083"/>
          </a:xfrm>
        </p:spPr>
        <p:txBody>
          <a:bodyPr/>
          <a:lstStyle>
            <a:lvl1pPr algn="ctr">
              <a:defRPr sz="3200">
                <a:solidFill>
                  <a:schemeClr val="bg1"/>
                </a:solidFill>
              </a:defRPr>
            </a:lvl1pPr>
          </a:lstStyle>
          <a:p>
            <a:r>
              <a:rPr lang="en-US" dirty="0"/>
              <a:t>Click to edit Master title style</a:t>
            </a:r>
          </a:p>
        </p:txBody>
      </p:sp>
      <p:pic>
        <p:nvPicPr>
          <p:cNvPr id="4" name="Picture 5" descr="A picture containing drawing&#10;&#10;Description automatically generated">
            <a:extLst>
              <a:ext uri="{FF2B5EF4-FFF2-40B4-BE49-F238E27FC236}">
                <a16:creationId xmlns:a16="http://schemas.microsoft.com/office/drawing/2014/main" id="{2913B39E-6532-4548-BE86-8524AE07E33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00420" y="4635788"/>
            <a:ext cx="1356122"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42650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350838" y="339728"/>
            <a:ext cx="8453436" cy="3899764"/>
          </a:xfrm>
          <a:solidFill>
            <a:srgbClr val="E6E7E9"/>
          </a:solidFill>
        </p:spPr>
        <p:txBody>
          <a:bodyPr/>
          <a:lstStyle/>
          <a:p>
            <a:pPr lvl="0"/>
            <a:endParaRPr lang="en-US" noProof="0" dirty="0"/>
          </a:p>
        </p:txBody>
      </p:sp>
      <p:sp>
        <p:nvSpPr>
          <p:cNvPr id="11" name="Text Placeholder 10"/>
          <p:cNvSpPr>
            <a:spLocks noGrp="1"/>
          </p:cNvSpPr>
          <p:nvPr>
            <p:ph type="body" sz="quarter" idx="12"/>
          </p:nvPr>
        </p:nvSpPr>
        <p:spPr>
          <a:xfrm>
            <a:off x="339726" y="1819415"/>
            <a:ext cx="3833812" cy="581891"/>
          </a:xfrm>
          <a:noFill/>
        </p:spPr>
        <p:txBody>
          <a:bodyPr anchor="b"/>
          <a:lstStyle>
            <a:lvl1pPr marL="0" indent="0">
              <a:buNone/>
              <a:defRPr sz="35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Click to edit Master text styles</a:t>
            </a:r>
          </a:p>
        </p:txBody>
      </p:sp>
      <p:sp>
        <p:nvSpPr>
          <p:cNvPr id="12" name="Text Placeholder 10"/>
          <p:cNvSpPr>
            <a:spLocks noGrp="1"/>
          </p:cNvSpPr>
          <p:nvPr>
            <p:ph type="body" sz="quarter" idx="13"/>
          </p:nvPr>
        </p:nvSpPr>
        <p:spPr>
          <a:xfrm>
            <a:off x="339726" y="2401306"/>
            <a:ext cx="3833812" cy="314182"/>
          </a:xfrm>
          <a:noFill/>
        </p:spPr>
        <p:txBody>
          <a:bodyPr/>
          <a:lstStyle>
            <a:lvl1pPr marL="0" indent="0">
              <a:buNone/>
              <a:defRPr sz="18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sp>
        <p:nvSpPr>
          <p:cNvPr id="7" name="TextBox 6">
            <a:extLst>
              <a:ext uri="{FF2B5EF4-FFF2-40B4-BE49-F238E27FC236}">
                <a16:creationId xmlns:a16="http://schemas.microsoft.com/office/drawing/2014/main" id="{0502C9BA-C736-458F-8186-DCD7CECE7E25}"/>
              </a:ext>
            </a:extLst>
          </p:cNvPr>
          <p:cNvSpPr txBox="1"/>
          <p:nvPr userDrawn="1"/>
        </p:nvSpPr>
        <p:spPr>
          <a:xfrm>
            <a:off x="310142" y="4462148"/>
            <a:ext cx="2072322" cy="369332"/>
          </a:xfrm>
          <a:prstGeom prst="rect">
            <a:avLst/>
          </a:prstGeom>
          <a:noFill/>
        </p:spPr>
        <p:txBody>
          <a:bodyPr wrap="square" rtlCol="0">
            <a:spAutoFit/>
          </a:bodyPr>
          <a:lstStyle/>
          <a:p>
            <a:r>
              <a:rPr lang="en-US" sz="900" dirty="0">
                <a:solidFill>
                  <a:schemeClr val="bg1">
                    <a:lumMod val="50000"/>
                  </a:schemeClr>
                </a:solidFill>
              </a:rPr>
              <a:t>For producer use only. </a:t>
            </a:r>
            <a:br>
              <a:rPr lang="en-US" sz="900" dirty="0">
                <a:solidFill>
                  <a:schemeClr val="bg1">
                    <a:lumMod val="50000"/>
                  </a:schemeClr>
                </a:solidFill>
              </a:rPr>
            </a:br>
            <a:r>
              <a:rPr lang="en-US" sz="900" dirty="0">
                <a:solidFill>
                  <a:schemeClr val="bg1">
                    <a:lumMod val="50000"/>
                  </a:schemeClr>
                </a:solidFill>
              </a:rPr>
              <a:t>Not for use with the general public.</a:t>
            </a:r>
          </a:p>
        </p:txBody>
      </p:sp>
      <p:pic>
        <p:nvPicPr>
          <p:cNvPr id="8" name="Picture 4" descr="Logo&#10;&#10;Description automatically generated">
            <a:extLst>
              <a:ext uri="{FF2B5EF4-FFF2-40B4-BE49-F238E27FC236}">
                <a16:creationId xmlns:a16="http://schemas.microsoft.com/office/drawing/2014/main" id="{19FDD200-CA62-45E4-92FB-B85FBA4734C9}"/>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9577" y="4462148"/>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21484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r Divider Slide">
    <p:bg>
      <p:bgPr>
        <a:gradFill rotWithShape="0">
          <a:gsLst>
            <a:gs pos="0">
              <a:srgbClr val="1188BD"/>
            </a:gs>
            <a:gs pos="88000">
              <a:srgbClr val="016EB7"/>
            </a:gs>
            <a:gs pos="100000">
              <a:srgbClr val="016EB7"/>
            </a:gs>
          </a:gsLst>
          <a:lin ang="0"/>
        </a:gra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2"/>
          </p:nvPr>
        </p:nvSpPr>
        <p:spPr>
          <a:xfrm>
            <a:off x="1738252" y="1627322"/>
            <a:ext cx="5667496" cy="953184"/>
          </a:xfrm>
          <a:noFill/>
        </p:spPr>
        <p:txBody>
          <a:bodyPr anchor="b"/>
          <a:lstStyle>
            <a:lvl1pPr marL="0" indent="0" algn="ctr">
              <a:buNone/>
              <a:defRPr sz="35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sp>
        <p:nvSpPr>
          <p:cNvPr id="12" name="Text Placeholder 10"/>
          <p:cNvSpPr>
            <a:spLocks noGrp="1"/>
          </p:cNvSpPr>
          <p:nvPr>
            <p:ph type="body" sz="quarter" idx="13"/>
          </p:nvPr>
        </p:nvSpPr>
        <p:spPr>
          <a:xfrm>
            <a:off x="1738252" y="2580505"/>
            <a:ext cx="5667496" cy="314182"/>
          </a:xfrm>
          <a:noFill/>
        </p:spPr>
        <p:txBody>
          <a:bodyPr/>
          <a:lstStyle>
            <a:lvl1pPr marL="0" indent="0" algn="ctr">
              <a:buNone/>
              <a:defRPr sz="18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pic>
        <p:nvPicPr>
          <p:cNvPr id="5" name="Picture 5" descr="A picture containing drawing&#10;&#10;Description automatically generated">
            <a:extLst>
              <a:ext uri="{FF2B5EF4-FFF2-40B4-BE49-F238E27FC236}">
                <a16:creationId xmlns:a16="http://schemas.microsoft.com/office/drawing/2014/main" id="{D05748D3-7C35-4BD3-8946-91069EC75E0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15200" y="4629150"/>
            <a:ext cx="1356122"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5145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Slide Option">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350838" y="339727"/>
            <a:ext cx="8453436" cy="4478309"/>
          </a:xfrm>
          <a:solidFill>
            <a:srgbClr val="E6E7E9"/>
          </a:solidFill>
        </p:spPr>
        <p:txBody>
          <a:bodyPr/>
          <a:lstStyle/>
          <a:p>
            <a:pPr lvl="0"/>
            <a:endParaRPr lang="en-US" noProof="0" dirty="0"/>
          </a:p>
        </p:txBody>
      </p:sp>
      <p:sp>
        <p:nvSpPr>
          <p:cNvPr id="11" name="Text Placeholder 10"/>
          <p:cNvSpPr>
            <a:spLocks noGrp="1"/>
          </p:cNvSpPr>
          <p:nvPr>
            <p:ph type="body" sz="quarter" idx="12"/>
          </p:nvPr>
        </p:nvSpPr>
        <p:spPr>
          <a:xfrm>
            <a:off x="339726" y="2098385"/>
            <a:ext cx="3833812" cy="581891"/>
          </a:xfrm>
          <a:noFill/>
        </p:spPr>
        <p:txBody>
          <a:bodyPr anchor="b"/>
          <a:lstStyle>
            <a:lvl1pPr marL="0" indent="0">
              <a:buNone/>
              <a:defRPr sz="35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sp>
        <p:nvSpPr>
          <p:cNvPr id="12" name="Text Placeholder 10"/>
          <p:cNvSpPr>
            <a:spLocks noGrp="1"/>
          </p:cNvSpPr>
          <p:nvPr>
            <p:ph type="body" sz="quarter" idx="13"/>
          </p:nvPr>
        </p:nvSpPr>
        <p:spPr>
          <a:xfrm>
            <a:off x="339726" y="2680276"/>
            <a:ext cx="3833812" cy="314182"/>
          </a:xfrm>
          <a:noFill/>
        </p:spPr>
        <p:txBody>
          <a:bodyPr/>
          <a:lstStyle>
            <a:lvl1pPr marL="0" indent="0">
              <a:buNone/>
              <a:defRPr sz="18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spTree>
    <p:extLst>
      <p:ext uri="{BB962C8B-B14F-4D97-AF65-F5344CB8AC3E}">
        <p14:creationId xmlns:p14="http://schemas.microsoft.com/office/powerpoint/2010/main" val="981277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Content Slide - Option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B98981-7AF9-4356-B9C5-88B613CEBAEE}"/>
              </a:ext>
            </a:extLst>
          </p:cNvPr>
          <p:cNvSpPr/>
          <p:nvPr userDrawn="1"/>
        </p:nvSpPr>
        <p:spPr>
          <a:xfrm>
            <a:off x="0" y="4687888"/>
            <a:ext cx="9144000" cy="455612"/>
          </a:xfrm>
          <a:prstGeom prst="rect">
            <a:avLst/>
          </a:prstGeom>
          <a:solidFill>
            <a:srgbClr val="0062A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descr="A picture containing drawing&#10;&#10;Description automatically generated">
            <a:extLst>
              <a:ext uri="{FF2B5EF4-FFF2-40B4-BE49-F238E27FC236}">
                <a16:creationId xmlns:a16="http://schemas.microsoft.com/office/drawing/2014/main" id="{122B397F-1617-4070-A521-54C5F4AB75C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67576" y="4785123"/>
            <a:ext cx="1356122"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72846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Content Slide - Op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descr="Logo&#10;&#10;Description automatically generated">
            <a:extLst>
              <a:ext uri="{FF2B5EF4-FFF2-40B4-BE49-F238E27FC236}">
                <a16:creationId xmlns:a16="http://schemas.microsoft.com/office/drawing/2014/main" id="{1742C488-2788-47DC-87B3-48A2F97871B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2372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Content Slide - Option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29F928-02FE-48E1-9037-B7DCC030D13F}"/>
              </a:ext>
            </a:extLst>
          </p:cNvPr>
          <p:cNvSpPr/>
          <p:nvPr userDrawn="1"/>
        </p:nvSpPr>
        <p:spPr>
          <a:xfrm>
            <a:off x="0" y="515938"/>
            <a:ext cx="4721225" cy="3679825"/>
          </a:xfrm>
          <a:prstGeom prst="rect">
            <a:avLst/>
          </a:prstGeom>
          <a:solidFill>
            <a:srgbClr val="E6E7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F41C7C5D-A386-4D09-83B6-27B1F37A9DD6}"/>
              </a:ext>
            </a:extLst>
          </p:cNvPr>
          <p:cNvSpPr/>
          <p:nvPr userDrawn="1"/>
        </p:nvSpPr>
        <p:spPr>
          <a:xfrm>
            <a:off x="0" y="515938"/>
            <a:ext cx="73025" cy="3679825"/>
          </a:xfrm>
          <a:prstGeom prst="rect">
            <a:avLst/>
          </a:prstGeom>
          <a:gradFill>
            <a:gsLst>
              <a:gs pos="0">
                <a:srgbClr val="1867A7"/>
              </a:gs>
              <a:gs pos="100000">
                <a:srgbClr val="01B1B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67554D1A-3BB6-4935-A270-FAFBF4011430}"/>
              </a:ext>
            </a:extLst>
          </p:cNvPr>
          <p:cNvSpPr/>
          <p:nvPr userDrawn="1"/>
        </p:nvSpPr>
        <p:spPr>
          <a:xfrm>
            <a:off x="0" y="4687888"/>
            <a:ext cx="9144000" cy="455612"/>
          </a:xfrm>
          <a:prstGeom prst="rect">
            <a:avLst/>
          </a:prstGeom>
          <a:solidFill>
            <a:srgbClr val="0062A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387458" y="798164"/>
            <a:ext cx="4076054" cy="3115159"/>
          </a:xfrm>
        </p:spPr>
        <p:txBody>
          <a:bodyPr/>
          <a:lstStyle>
            <a:lvl1pPr>
              <a:defRPr sz="3200"/>
            </a:lvl1pPr>
          </a:lstStyle>
          <a:p>
            <a:r>
              <a:rPr lang="en-US" dirty="0"/>
              <a:t>Click to edit Master title style</a:t>
            </a:r>
          </a:p>
        </p:txBody>
      </p:sp>
      <p:sp>
        <p:nvSpPr>
          <p:cNvPr id="3" name="Content Placeholder 2"/>
          <p:cNvSpPr>
            <a:spLocks noGrp="1"/>
          </p:cNvSpPr>
          <p:nvPr>
            <p:ph idx="1"/>
          </p:nvPr>
        </p:nvSpPr>
        <p:spPr>
          <a:xfrm>
            <a:off x="5067946" y="309966"/>
            <a:ext cx="3611106" cy="4091554"/>
          </a:xfrm>
        </p:spPr>
        <p:txBody>
          <a:bodyPr anchor="ct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5" descr="A picture containing drawing&#10;&#10;Description automatically generated">
            <a:extLst>
              <a:ext uri="{FF2B5EF4-FFF2-40B4-BE49-F238E27FC236}">
                <a16:creationId xmlns:a16="http://schemas.microsoft.com/office/drawing/2014/main" id="{4B34BEA8-17F5-4B59-A9AD-E6174AA4A15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67576" y="4785123"/>
            <a:ext cx="1356122"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31252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Content Slide - Option 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FD15CBB-9075-449F-886E-C830AC95FF4D}"/>
              </a:ext>
            </a:extLst>
          </p:cNvPr>
          <p:cNvSpPr/>
          <p:nvPr userDrawn="1"/>
        </p:nvSpPr>
        <p:spPr>
          <a:xfrm>
            <a:off x="0" y="515938"/>
            <a:ext cx="4721225" cy="3679825"/>
          </a:xfrm>
          <a:prstGeom prst="rect">
            <a:avLst/>
          </a:prstGeom>
          <a:solidFill>
            <a:srgbClr val="E6E7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849D7F1F-8FF3-40F1-B3B7-9177E11879D6}"/>
              </a:ext>
            </a:extLst>
          </p:cNvPr>
          <p:cNvSpPr/>
          <p:nvPr userDrawn="1"/>
        </p:nvSpPr>
        <p:spPr>
          <a:xfrm>
            <a:off x="0" y="515938"/>
            <a:ext cx="73025" cy="3679825"/>
          </a:xfrm>
          <a:prstGeom prst="rect">
            <a:avLst/>
          </a:prstGeom>
          <a:gradFill>
            <a:gsLst>
              <a:gs pos="0">
                <a:srgbClr val="1867A7"/>
              </a:gs>
              <a:gs pos="100000">
                <a:srgbClr val="01B1B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387458" y="798164"/>
            <a:ext cx="4076054" cy="3115159"/>
          </a:xfrm>
        </p:spPr>
        <p:txBody>
          <a:bodyPr/>
          <a:lstStyle>
            <a:lvl1pPr>
              <a:defRPr sz="3200"/>
            </a:lvl1pPr>
          </a:lstStyle>
          <a:p>
            <a:r>
              <a:rPr lang="en-US" dirty="0"/>
              <a:t>Click to edit Master title style</a:t>
            </a:r>
          </a:p>
        </p:txBody>
      </p:sp>
      <p:sp>
        <p:nvSpPr>
          <p:cNvPr id="3" name="Content Placeholder 2"/>
          <p:cNvSpPr>
            <a:spLocks noGrp="1"/>
          </p:cNvSpPr>
          <p:nvPr>
            <p:ph idx="1"/>
          </p:nvPr>
        </p:nvSpPr>
        <p:spPr>
          <a:xfrm>
            <a:off x="5067946" y="309966"/>
            <a:ext cx="3611106" cy="4091554"/>
          </a:xfrm>
        </p:spPr>
        <p:txBody>
          <a:bodyPr anchor="ct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4" descr="Logo&#10;&#10;Description automatically generated">
            <a:extLst>
              <a:ext uri="{FF2B5EF4-FFF2-40B4-BE49-F238E27FC236}">
                <a16:creationId xmlns:a16="http://schemas.microsoft.com/office/drawing/2014/main" id="{6FF6951D-78FA-46D1-804F-77F641361830}"/>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8370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r Divider Slide">
    <p:bg>
      <p:bgPr>
        <a:gradFill rotWithShape="0">
          <a:gsLst>
            <a:gs pos="0">
              <a:srgbClr val="1188BD"/>
            </a:gs>
            <a:gs pos="88000">
              <a:srgbClr val="016EB7"/>
            </a:gs>
            <a:gs pos="100000">
              <a:srgbClr val="016EB7"/>
            </a:gs>
          </a:gsLst>
          <a:lin ang="0"/>
        </a:gra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2"/>
          </p:nvPr>
        </p:nvSpPr>
        <p:spPr>
          <a:xfrm>
            <a:off x="1738252" y="1627322"/>
            <a:ext cx="5667496" cy="953184"/>
          </a:xfrm>
          <a:noFill/>
        </p:spPr>
        <p:txBody>
          <a:bodyPr anchor="b"/>
          <a:lstStyle>
            <a:lvl1pPr marL="0" indent="0" algn="ctr">
              <a:buNone/>
              <a:defRPr sz="35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sp>
        <p:nvSpPr>
          <p:cNvPr id="12" name="Text Placeholder 10"/>
          <p:cNvSpPr>
            <a:spLocks noGrp="1"/>
          </p:cNvSpPr>
          <p:nvPr>
            <p:ph type="body" sz="quarter" idx="13"/>
          </p:nvPr>
        </p:nvSpPr>
        <p:spPr>
          <a:xfrm>
            <a:off x="1738252" y="2580505"/>
            <a:ext cx="5667496" cy="314182"/>
          </a:xfrm>
          <a:noFill/>
        </p:spPr>
        <p:txBody>
          <a:bodyPr/>
          <a:lstStyle>
            <a:lvl1pPr marL="0" indent="0" algn="ctr">
              <a:buNone/>
              <a:defRPr sz="18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pic>
        <p:nvPicPr>
          <p:cNvPr id="5" name="Picture 4" descr="A picture containing drawing&#10;&#10;Description automatically generated">
            <a:extLst>
              <a:ext uri="{FF2B5EF4-FFF2-40B4-BE49-F238E27FC236}">
                <a16:creationId xmlns:a16="http://schemas.microsoft.com/office/drawing/2014/main" id="{69A823FD-31D9-47EA-95C2-89A669A0AB6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04548" y="4629150"/>
            <a:ext cx="1356122"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66385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Content Slide - Option 5">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F4C8F2C-9BD6-4F38-A754-4841398C8B48}"/>
              </a:ext>
            </a:extLst>
          </p:cNvPr>
          <p:cNvSpPr/>
          <p:nvPr userDrawn="1"/>
        </p:nvSpPr>
        <p:spPr>
          <a:xfrm>
            <a:off x="0" y="0"/>
            <a:ext cx="4572000" cy="5143500"/>
          </a:xfrm>
          <a:prstGeom prst="rect">
            <a:avLst/>
          </a:prstGeom>
          <a:solidFill>
            <a:srgbClr val="E6E7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2860BEA3-2615-437F-AC05-50BDF29AD24B}"/>
              </a:ext>
            </a:extLst>
          </p:cNvPr>
          <p:cNvSpPr/>
          <p:nvPr userDrawn="1"/>
        </p:nvSpPr>
        <p:spPr>
          <a:xfrm>
            <a:off x="4562475" y="0"/>
            <a:ext cx="46038" cy="5143500"/>
          </a:xfrm>
          <a:prstGeom prst="rect">
            <a:avLst/>
          </a:prstGeom>
          <a:gradFill>
            <a:gsLst>
              <a:gs pos="0">
                <a:srgbClr val="1867A7"/>
              </a:gs>
              <a:gs pos="100000">
                <a:srgbClr val="01B1B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387458" y="309966"/>
            <a:ext cx="3704095" cy="4448014"/>
          </a:xfrm>
        </p:spPr>
        <p:txBody>
          <a:bodyPr/>
          <a:lstStyle>
            <a:lvl1pPr>
              <a:defRPr sz="3200"/>
            </a:lvl1pPr>
          </a:lstStyle>
          <a:p>
            <a:r>
              <a:rPr lang="en-US" dirty="0"/>
              <a:t>Click to edit Master title style</a:t>
            </a:r>
          </a:p>
        </p:txBody>
      </p:sp>
      <p:sp>
        <p:nvSpPr>
          <p:cNvPr id="3" name="Content Placeholder 2"/>
          <p:cNvSpPr>
            <a:spLocks noGrp="1"/>
          </p:cNvSpPr>
          <p:nvPr>
            <p:ph idx="1"/>
          </p:nvPr>
        </p:nvSpPr>
        <p:spPr>
          <a:xfrm>
            <a:off x="5067946" y="309966"/>
            <a:ext cx="3611106" cy="4523568"/>
          </a:xfrm>
        </p:spPr>
        <p:txBody>
          <a:bodyPr anchor="ct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4" descr="Logo&#10;&#10;Description automatically generated">
            <a:extLst>
              <a:ext uri="{FF2B5EF4-FFF2-40B4-BE49-F238E27FC236}">
                <a16:creationId xmlns:a16="http://schemas.microsoft.com/office/drawing/2014/main" id="{265526A2-B892-416D-AB7A-51314100BC19}"/>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15120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Content Slide - Option 6">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41E6DD-D3D9-449F-8CBD-2FBC482B359E}"/>
              </a:ext>
            </a:extLst>
          </p:cNvPr>
          <p:cNvSpPr/>
          <p:nvPr userDrawn="1"/>
        </p:nvSpPr>
        <p:spPr>
          <a:xfrm>
            <a:off x="0" y="0"/>
            <a:ext cx="4572000" cy="5143500"/>
          </a:xfrm>
          <a:prstGeom prst="rect">
            <a:avLst/>
          </a:prstGeom>
          <a:gradFill>
            <a:gsLst>
              <a:gs pos="0">
                <a:srgbClr val="1188BD"/>
              </a:gs>
              <a:gs pos="88000">
                <a:srgbClr val="016EB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387458" y="309966"/>
            <a:ext cx="3704095" cy="4448014"/>
          </a:xfrm>
        </p:spPr>
        <p:txBody>
          <a:bodyPr/>
          <a:lstStyle>
            <a:lvl1pPr>
              <a:defRPr sz="32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5067946" y="309966"/>
            <a:ext cx="3611106" cy="4523568"/>
          </a:xfrm>
        </p:spPr>
        <p:txBody>
          <a:bodyPr anchor="ct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4" descr="Logo&#10;&#10;Description automatically generated">
            <a:extLst>
              <a:ext uri="{FF2B5EF4-FFF2-40B4-BE49-F238E27FC236}">
                <a16:creationId xmlns:a16="http://schemas.microsoft.com/office/drawing/2014/main" id="{ED8887E9-9B36-4998-996B-FCC006D1457A}"/>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70884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lank Slide - Option 1">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C6A3E7-EBF5-469A-A61E-8884396FB9FE}"/>
              </a:ext>
            </a:extLst>
          </p:cNvPr>
          <p:cNvSpPr/>
          <p:nvPr userDrawn="1"/>
        </p:nvSpPr>
        <p:spPr>
          <a:xfrm>
            <a:off x="0" y="4687888"/>
            <a:ext cx="9144000" cy="455612"/>
          </a:xfrm>
          <a:prstGeom prst="rect">
            <a:avLst/>
          </a:prstGeom>
          <a:solidFill>
            <a:srgbClr val="0062A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4" name="Picture 5" descr="A picture containing drawing&#10;&#10;Description automatically generated">
            <a:extLst>
              <a:ext uri="{FF2B5EF4-FFF2-40B4-BE49-F238E27FC236}">
                <a16:creationId xmlns:a16="http://schemas.microsoft.com/office/drawing/2014/main" id="{F1B33DD7-9C85-4BA4-B9D6-EE5DDFC3D5D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67576" y="4785123"/>
            <a:ext cx="1356122"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41309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Slide - Option 2">
    <p:spTree>
      <p:nvGrpSpPr>
        <p:cNvPr id="1" name=""/>
        <p:cNvGrpSpPr/>
        <p:nvPr/>
      </p:nvGrpSpPr>
      <p:grpSpPr>
        <a:xfrm>
          <a:off x="0" y="0"/>
          <a:ext cx="0" cy="0"/>
          <a:chOff x="0" y="0"/>
          <a:chExt cx="0" cy="0"/>
        </a:xfrm>
      </p:grpSpPr>
      <p:pic>
        <p:nvPicPr>
          <p:cNvPr id="3" name="Picture 4" descr="Logo&#10;&#10;Description automatically generated">
            <a:extLst>
              <a:ext uri="{FF2B5EF4-FFF2-40B4-BE49-F238E27FC236}">
                <a16:creationId xmlns:a16="http://schemas.microsoft.com/office/drawing/2014/main" id="{8416B1BE-FB67-464C-8A19-51694FDE107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24696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Slide - Quote">
    <p:bg>
      <p:bgPr>
        <a:gradFill rotWithShape="0">
          <a:gsLst>
            <a:gs pos="0">
              <a:srgbClr val="1188BD"/>
            </a:gs>
            <a:gs pos="88000">
              <a:srgbClr val="016EB7"/>
            </a:gs>
            <a:gs pos="100000">
              <a:srgbClr val="016EB7"/>
            </a:gs>
          </a:gsLst>
          <a:lin ang="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7457" y="371958"/>
            <a:ext cx="8369085" cy="4384083"/>
          </a:xfrm>
        </p:spPr>
        <p:txBody>
          <a:bodyPr/>
          <a:lstStyle>
            <a:lvl1pPr algn="ctr">
              <a:defRPr sz="3200">
                <a:solidFill>
                  <a:schemeClr val="bg1"/>
                </a:solidFill>
              </a:defRPr>
            </a:lvl1pPr>
          </a:lstStyle>
          <a:p>
            <a:r>
              <a:rPr lang="en-US" dirty="0"/>
              <a:t>Click to edit Master title style</a:t>
            </a:r>
          </a:p>
        </p:txBody>
      </p:sp>
      <p:pic>
        <p:nvPicPr>
          <p:cNvPr id="4" name="Picture 5" descr="A picture containing drawing&#10;&#10;Description automatically generated">
            <a:extLst>
              <a:ext uri="{FF2B5EF4-FFF2-40B4-BE49-F238E27FC236}">
                <a16:creationId xmlns:a16="http://schemas.microsoft.com/office/drawing/2014/main" id="{4428AA28-D50A-4FF9-AC03-CD8888B5A21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00420" y="4500685"/>
            <a:ext cx="1356122"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741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Slide Option">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350838" y="339727"/>
            <a:ext cx="8453436" cy="4478309"/>
          </a:xfrm>
          <a:solidFill>
            <a:srgbClr val="E6E7E9"/>
          </a:solidFill>
        </p:spPr>
        <p:txBody>
          <a:bodyPr/>
          <a:lstStyle/>
          <a:p>
            <a:pPr lvl="0"/>
            <a:endParaRPr lang="en-US" noProof="0" dirty="0"/>
          </a:p>
        </p:txBody>
      </p:sp>
      <p:sp>
        <p:nvSpPr>
          <p:cNvPr id="11" name="Text Placeholder 10"/>
          <p:cNvSpPr>
            <a:spLocks noGrp="1"/>
          </p:cNvSpPr>
          <p:nvPr>
            <p:ph type="body" sz="quarter" idx="12"/>
          </p:nvPr>
        </p:nvSpPr>
        <p:spPr>
          <a:xfrm>
            <a:off x="339726" y="2098385"/>
            <a:ext cx="3833812" cy="581891"/>
          </a:xfrm>
          <a:noFill/>
        </p:spPr>
        <p:txBody>
          <a:bodyPr anchor="b"/>
          <a:lstStyle>
            <a:lvl1pPr marL="0" indent="0">
              <a:buNone/>
              <a:defRPr sz="35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sp>
        <p:nvSpPr>
          <p:cNvPr id="12" name="Text Placeholder 10"/>
          <p:cNvSpPr>
            <a:spLocks noGrp="1"/>
          </p:cNvSpPr>
          <p:nvPr>
            <p:ph type="body" sz="quarter" idx="13"/>
          </p:nvPr>
        </p:nvSpPr>
        <p:spPr>
          <a:xfrm>
            <a:off x="339726" y="2680276"/>
            <a:ext cx="3833812" cy="314182"/>
          </a:xfrm>
          <a:noFill/>
        </p:spPr>
        <p:txBody>
          <a:bodyPr/>
          <a:lstStyle>
            <a:lvl1pPr marL="0" indent="0">
              <a:buNone/>
              <a:defRPr sz="1800">
                <a:solidFill>
                  <a:srgbClr val="BDD8F0"/>
                </a:solidFill>
              </a:defRPr>
            </a:lvl1pPr>
            <a:lvl2pPr marL="342900" indent="0">
              <a:buNone/>
              <a:defRPr/>
            </a:lvl2pPr>
            <a:lvl3pPr marL="685800" indent="0">
              <a:buNone/>
              <a:defRPr/>
            </a:lvl3pPr>
            <a:lvl4pPr marL="1028700" indent="0">
              <a:buNone/>
              <a:defRPr/>
            </a:lvl4pPr>
            <a:lvl5pPr marL="1371600" indent="0">
              <a:buNone/>
              <a:defRPr/>
            </a:lvl5pPr>
          </a:lstStyle>
          <a:p>
            <a:pPr lvl="0"/>
            <a:r>
              <a:rPr lang="en-US"/>
              <a:t>Click to edit Master text styles</a:t>
            </a:r>
          </a:p>
        </p:txBody>
      </p:sp>
    </p:spTree>
    <p:extLst>
      <p:ext uri="{BB962C8B-B14F-4D97-AF65-F5344CB8AC3E}">
        <p14:creationId xmlns:p14="http://schemas.microsoft.com/office/powerpoint/2010/main" val="1804092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Slide - Option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5B98981-7AF9-4356-B9C5-88B613CEBAEE}"/>
              </a:ext>
            </a:extLst>
          </p:cNvPr>
          <p:cNvSpPr/>
          <p:nvPr userDrawn="1"/>
        </p:nvSpPr>
        <p:spPr>
          <a:xfrm>
            <a:off x="0" y="4687888"/>
            <a:ext cx="9144000" cy="455612"/>
          </a:xfrm>
          <a:prstGeom prst="rect">
            <a:avLst/>
          </a:prstGeom>
          <a:solidFill>
            <a:srgbClr val="0062A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descr="A picture containing drawing&#10;&#10;Description automatically generated">
            <a:extLst>
              <a:ext uri="{FF2B5EF4-FFF2-40B4-BE49-F238E27FC236}">
                <a16:creationId xmlns:a16="http://schemas.microsoft.com/office/drawing/2014/main" id="{497E4AAF-9EA0-42FB-80A1-F3F3DDDCD71B}"/>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67576" y="4785123"/>
            <a:ext cx="1356122"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839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Content Slide - Option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descr="Logo&#10;&#10;Description automatically generated">
            <a:extLst>
              <a:ext uri="{FF2B5EF4-FFF2-40B4-BE49-F238E27FC236}">
                <a16:creationId xmlns:a16="http://schemas.microsoft.com/office/drawing/2014/main" id="{C7C42B5D-9980-4DEC-8C2D-9CE487A039F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9944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ontent Slide - Option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29F928-02FE-48E1-9037-B7DCC030D13F}"/>
              </a:ext>
            </a:extLst>
          </p:cNvPr>
          <p:cNvSpPr/>
          <p:nvPr userDrawn="1"/>
        </p:nvSpPr>
        <p:spPr>
          <a:xfrm>
            <a:off x="0" y="515938"/>
            <a:ext cx="4721225" cy="3679825"/>
          </a:xfrm>
          <a:prstGeom prst="rect">
            <a:avLst/>
          </a:prstGeom>
          <a:solidFill>
            <a:srgbClr val="E6E7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F41C7C5D-A386-4D09-83B6-27B1F37A9DD6}"/>
              </a:ext>
            </a:extLst>
          </p:cNvPr>
          <p:cNvSpPr/>
          <p:nvPr userDrawn="1"/>
        </p:nvSpPr>
        <p:spPr>
          <a:xfrm>
            <a:off x="0" y="515938"/>
            <a:ext cx="73025" cy="3679825"/>
          </a:xfrm>
          <a:prstGeom prst="rect">
            <a:avLst/>
          </a:prstGeom>
          <a:gradFill>
            <a:gsLst>
              <a:gs pos="0">
                <a:srgbClr val="1867A7"/>
              </a:gs>
              <a:gs pos="100000">
                <a:srgbClr val="01B1B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a:extLst>
              <a:ext uri="{FF2B5EF4-FFF2-40B4-BE49-F238E27FC236}">
                <a16:creationId xmlns:a16="http://schemas.microsoft.com/office/drawing/2014/main" id="{67554D1A-3BB6-4935-A270-FAFBF4011430}"/>
              </a:ext>
            </a:extLst>
          </p:cNvPr>
          <p:cNvSpPr/>
          <p:nvPr userDrawn="1"/>
        </p:nvSpPr>
        <p:spPr>
          <a:xfrm>
            <a:off x="0" y="4687888"/>
            <a:ext cx="9144000" cy="455612"/>
          </a:xfrm>
          <a:prstGeom prst="rect">
            <a:avLst/>
          </a:prstGeom>
          <a:solidFill>
            <a:srgbClr val="0062A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387458" y="798164"/>
            <a:ext cx="4076054" cy="3115159"/>
          </a:xfrm>
        </p:spPr>
        <p:txBody>
          <a:bodyPr/>
          <a:lstStyle>
            <a:lvl1pPr>
              <a:defRPr sz="3200"/>
            </a:lvl1pPr>
          </a:lstStyle>
          <a:p>
            <a:r>
              <a:rPr lang="en-US" dirty="0"/>
              <a:t>Click to edit Master title style</a:t>
            </a:r>
          </a:p>
        </p:txBody>
      </p:sp>
      <p:sp>
        <p:nvSpPr>
          <p:cNvPr id="3" name="Content Placeholder 2"/>
          <p:cNvSpPr>
            <a:spLocks noGrp="1"/>
          </p:cNvSpPr>
          <p:nvPr>
            <p:ph idx="1"/>
          </p:nvPr>
        </p:nvSpPr>
        <p:spPr>
          <a:xfrm>
            <a:off x="5067946" y="309966"/>
            <a:ext cx="3611106" cy="4091554"/>
          </a:xfrm>
        </p:spPr>
        <p:txBody>
          <a:bodyPr anchor="ct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5" descr="A picture containing drawing&#10;&#10;Description automatically generated">
            <a:extLst>
              <a:ext uri="{FF2B5EF4-FFF2-40B4-BE49-F238E27FC236}">
                <a16:creationId xmlns:a16="http://schemas.microsoft.com/office/drawing/2014/main" id="{81699728-97AC-4028-8F20-CF03C489504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67576" y="4785123"/>
            <a:ext cx="1356122" cy="240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8036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Content Slide - Option 4">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FD15CBB-9075-449F-886E-C830AC95FF4D}"/>
              </a:ext>
            </a:extLst>
          </p:cNvPr>
          <p:cNvSpPr/>
          <p:nvPr userDrawn="1"/>
        </p:nvSpPr>
        <p:spPr>
          <a:xfrm>
            <a:off x="0" y="515938"/>
            <a:ext cx="73025" cy="3679825"/>
          </a:xfrm>
          <a:prstGeom prst="rect">
            <a:avLst/>
          </a:prstGeom>
          <a:solidFill>
            <a:srgbClr val="E6E7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849D7F1F-8FF3-40F1-B3B7-9177E11879D6}"/>
              </a:ext>
            </a:extLst>
          </p:cNvPr>
          <p:cNvSpPr/>
          <p:nvPr userDrawn="1"/>
        </p:nvSpPr>
        <p:spPr>
          <a:xfrm>
            <a:off x="0" y="515938"/>
            <a:ext cx="73025" cy="3679825"/>
          </a:xfrm>
          <a:prstGeom prst="rect">
            <a:avLst/>
          </a:prstGeom>
          <a:gradFill>
            <a:gsLst>
              <a:gs pos="0">
                <a:srgbClr val="1867A7"/>
              </a:gs>
              <a:gs pos="100000">
                <a:srgbClr val="01B1B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387458" y="798164"/>
            <a:ext cx="4076054" cy="3115159"/>
          </a:xfrm>
        </p:spPr>
        <p:txBody>
          <a:bodyPr/>
          <a:lstStyle>
            <a:lvl1pPr>
              <a:defRPr sz="3200"/>
            </a:lvl1pPr>
          </a:lstStyle>
          <a:p>
            <a:r>
              <a:rPr lang="en-US" dirty="0"/>
              <a:t>Click to edit Master title style</a:t>
            </a:r>
          </a:p>
        </p:txBody>
      </p:sp>
      <p:sp>
        <p:nvSpPr>
          <p:cNvPr id="3" name="Content Placeholder 2"/>
          <p:cNvSpPr>
            <a:spLocks noGrp="1"/>
          </p:cNvSpPr>
          <p:nvPr>
            <p:ph idx="1"/>
          </p:nvPr>
        </p:nvSpPr>
        <p:spPr>
          <a:xfrm>
            <a:off x="5067946" y="309966"/>
            <a:ext cx="3611106" cy="4091554"/>
          </a:xfrm>
        </p:spPr>
        <p:txBody>
          <a:bodyPr anchor="ct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4" descr="Logo&#10;&#10;Description automatically generated">
            <a:extLst>
              <a:ext uri="{FF2B5EF4-FFF2-40B4-BE49-F238E27FC236}">
                <a16:creationId xmlns:a16="http://schemas.microsoft.com/office/drawing/2014/main" id="{DEC27179-CBE3-44F3-83E1-4574F142496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5358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Content Slide - Option 5">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F4C8F2C-9BD6-4F38-A754-4841398C8B48}"/>
              </a:ext>
            </a:extLst>
          </p:cNvPr>
          <p:cNvSpPr/>
          <p:nvPr userDrawn="1"/>
        </p:nvSpPr>
        <p:spPr>
          <a:xfrm>
            <a:off x="0" y="0"/>
            <a:ext cx="4572000" cy="5143500"/>
          </a:xfrm>
          <a:prstGeom prst="rect">
            <a:avLst/>
          </a:prstGeom>
          <a:solidFill>
            <a:srgbClr val="E6E7E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2860BEA3-2615-437F-AC05-50BDF29AD24B}"/>
              </a:ext>
            </a:extLst>
          </p:cNvPr>
          <p:cNvSpPr/>
          <p:nvPr userDrawn="1"/>
        </p:nvSpPr>
        <p:spPr>
          <a:xfrm>
            <a:off x="4562475" y="0"/>
            <a:ext cx="46038" cy="5143500"/>
          </a:xfrm>
          <a:prstGeom prst="rect">
            <a:avLst/>
          </a:prstGeom>
          <a:gradFill>
            <a:gsLst>
              <a:gs pos="0">
                <a:srgbClr val="1867A7"/>
              </a:gs>
              <a:gs pos="100000">
                <a:srgbClr val="01B1BF"/>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387458" y="309966"/>
            <a:ext cx="3704095" cy="4448014"/>
          </a:xfrm>
        </p:spPr>
        <p:txBody>
          <a:bodyPr/>
          <a:lstStyle>
            <a:lvl1pPr>
              <a:defRPr sz="3200"/>
            </a:lvl1pPr>
          </a:lstStyle>
          <a:p>
            <a:r>
              <a:rPr lang="en-US" dirty="0"/>
              <a:t>Click to edit Master title style</a:t>
            </a:r>
          </a:p>
        </p:txBody>
      </p:sp>
      <p:sp>
        <p:nvSpPr>
          <p:cNvPr id="3" name="Content Placeholder 2"/>
          <p:cNvSpPr>
            <a:spLocks noGrp="1"/>
          </p:cNvSpPr>
          <p:nvPr>
            <p:ph idx="1"/>
          </p:nvPr>
        </p:nvSpPr>
        <p:spPr>
          <a:xfrm>
            <a:off x="5067946" y="309966"/>
            <a:ext cx="3611106" cy="4523568"/>
          </a:xfrm>
        </p:spPr>
        <p:txBody>
          <a:bodyPr anchor="ct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4" descr="Logo&#10;&#10;Description automatically generated">
            <a:extLst>
              <a:ext uri="{FF2B5EF4-FFF2-40B4-BE49-F238E27FC236}">
                <a16:creationId xmlns:a16="http://schemas.microsoft.com/office/drawing/2014/main" id="{47CD8E00-7A4F-4D84-A33C-4892430EF259}"/>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9360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Content Slide - Option 6">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341E6DD-D3D9-449F-8CBD-2FBC482B359E}"/>
              </a:ext>
            </a:extLst>
          </p:cNvPr>
          <p:cNvSpPr/>
          <p:nvPr userDrawn="1"/>
        </p:nvSpPr>
        <p:spPr>
          <a:xfrm>
            <a:off x="0" y="0"/>
            <a:ext cx="4572000" cy="5143500"/>
          </a:xfrm>
          <a:prstGeom prst="rect">
            <a:avLst/>
          </a:prstGeom>
          <a:gradFill>
            <a:gsLst>
              <a:gs pos="0">
                <a:srgbClr val="1188BD"/>
              </a:gs>
              <a:gs pos="88000">
                <a:srgbClr val="016EB7"/>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387458" y="309966"/>
            <a:ext cx="3704095" cy="4448014"/>
          </a:xfrm>
        </p:spPr>
        <p:txBody>
          <a:bodyPr/>
          <a:lstStyle>
            <a:lvl1pPr>
              <a:defRPr sz="32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5067946" y="309966"/>
            <a:ext cx="3611106" cy="4523568"/>
          </a:xfrm>
        </p:spPr>
        <p:txBody>
          <a:bodyPr anchor="ct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4" descr="Logo&#10;&#10;Description automatically generated">
            <a:extLst>
              <a:ext uri="{FF2B5EF4-FFF2-40B4-BE49-F238E27FC236}">
                <a16:creationId xmlns:a16="http://schemas.microsoft.com/office/drawing/2014/main" id="{E231BC31-4296-4911-842E-A4EB5C8EA1A8}"/>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9001" y="4780360"/>
            <a:ext cx="1384697" cy="245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08799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0B900A9-459D-494D-9681-117431C2525B}"/>
              </a:ext>
            </a:extLst>
          </p:cNvPr>
          <p:cNvSpPr>
            <a:spLocks noGrp="1"/>
          </p:cNvSpPr>
          <p:nvPr>
            <p:ph type="title"/>
          </p:nvPr>
        </p:nvSpPr>
        <p:spPr bwMode="auto">
          <a:xfrm>
            <a:off x="357188" y="296863"/>
            <a:ext cx="8266112"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CDC5BE1E-9919-4E44-B4F1-6FBFF558474B}"/>
              </a:ext>
            </a:extLst>
          </p:cNvPr>
          <p:cNvSpPr>
            <a:spLocks noGrp="1"/>
          </p:cNvSpPr>
          <p:nvPr>
            <p:ph type="body" idx="1"/>
          </p:nvPr>
        </p:nvSpPr>
        <p:spPr bwMode="auto">
          <a:xfrm>
            <a:off x="357188" y="965200"/>
            <a:ext cx="8266112"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775198239"/>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hf hdr="0" ftr="0" dt="0"/>
  <p:txStyles>
    <p:titleStyle>
      <a:lvl1pPr algn="l" defTabSz="684213" rtl="0" eaLnBrk="0" fontAlgn="base" hangingPunct="0">
        <a:lnSpc>
          <a:spcPct val="90000"/>
        </a:lnSpc>
        <a:spcBef>
          <a:spcPct val="0"/>
        </a:spcBef>
        <a:spcAft>
          <a:spcPct val="0"/>
        </a:spcAft>
        <a:defRPr sz="2400" kern="1200">
          <a:solidFill>
            <a:srgbClr val="0263A7"/>
          </a:solidFill>
          <a:latin typeface="+mj-lt"/>
          <a:ea typeface="+mj-ea"/>
          <a:cs typeface="+mj-cs"/>
        </a:defRPr>
      </a:lvl1pPr>
      <a:lvl2pPr algn="l" defTabSz="684213" rtl="0" eaLnBrk="0" fontAlgn="base" hangingPunct="0">
        <a:lnSpc>
          <a:spcPct val="90000"/>
        </a:lnSpc>
        <a:spcBef>
          <a:spcPct val="0"/>
        </a:spcBef>
        <a:spcAft>
          <a:spcPct val="0"/>
        </a:spcAft>
        <a:defRPr sz="2400">
          <a:solidFill>
            <a:srgbClr val="0263A7"/>
          </a:solidFill>
          <a:latin typeface="Arial" charset="0"/>
        </a:defRPr>
      </a:lvl2pPr>
      <a:lvl3pPr algn="l" defTabSz="684213" rtl="0" eaLnBrk="0" fontAlgn="base" hangingPunct="0">
        <a:lnSpc>
          <a:spcPct val="90000"/>
        </a:lnSpc>
        <a:spcBef>
          <a:spcPct val="0"/>
        </a:spcBef>
        <a:spcAft>
          <a:spcPct val="0"/>
        </a:spcAft>
        <a:defRPr sz="2400">
          <a:solidFill>
            <a:srgbClr val="0263A7"/>
          </a:solidFill>
          <a:latin typeface="Arial" charset="0"/>
        </a:defRPr>
      </a:lvl3pPr>
      <a:lvl4pPr algn="l" defTabSz="684213" rtl="0" eaLnBrk="0" fontAlgn="base" hangingPunct="0">
        <a:lnSpc>
          <a:spcPct val="90000"/>
        </a:lnSpc>
        <a:spcBef>
          <a:spcPct val="0"/>
        </a:spcBef>
        <a:spcAft>
          <a:spcPct val="0"/>
        </a:spcAft>
        <a:defRPr sz="2400">
          <a:solidFill>
            <a:srgbClr val="0263A7"/>
          </a:solidFill>
          <a:latin typeface="Arial" charset="0"/>
        </a:defRPr>
      </a:lvl4pPr>
      <a:lvl5pPr algn="l" defTabSz="684213" rtl="0" eaLnBrk="0" fontAlgn="base" hangingPunct="0">
        <a:lnSpc>
          <a:spcPct val="90000"/>
        </a:lnSpc>
        <a:spcBef>
          <a:spcPct val="0"/>
        </a:spcBef>
        <a:spcAft>
          <a:spcPct val="0"/>
        </a:spcAft>
        <a:defRPr sz="2400">
          <a:solidFill>
            <a:srgbClr val="0263A7"/>
          </a:solidFill>
          <a:latin typeface="Arial" charset="0"/>
        </a:defRPr>
      </a:lvl5pPr>
      <a:lvl6pPr marL="342900" algn="l" defTabSz="684610" rtl="0" fontAlgn="base">
        <a:lnSpc>
          <a:spcPct val="90000"/>
        </a:lnSpc>
        <a:spcBef>
          <a:spcPct val="0"/>
        </a:spcBef>
        <a:spcAft>
          <a:spcPct val="0"/>
        </a:spcAft>
        <a:defRPr sz="2400">
          <a:solidFill>
            <a:srgbClr val="0263A7"/>
          </a:solidFill>
          <a:latin typeface="Arial" charset="0"/>
        </a:defRPr>
      </a:lvl6pPr>
      <a:lvl7pPr marL="685800" algn="l" defTabSz="684610" rtl="0" fontAlgn="base">
        <a:lnSpc>
          <a:spcPct val="90000"/>
        </a:lnSpc>
        <a:spcBef>
          <a:spcPct val="0"/>
        </a:spcBef>
        <a:spcAft>
          <a:spcPct val="0"/>
        </a:spcAft>
        <a:defRPr sz="2400">
          <a:solidFill>
            <a:srgbClr val="0263A7"/>
          </a:solidFill>
          <a:latin typeface="Arial" charset="0"/>
        </a:defRPr>
      </a:lvl7pPr>
      <a:lvl8pPr marL="1028700" algn="l" defTabSz="684610" rtl="0" fontAlgn="base">
        <a:lnSpc>
          <a:spcPct val="90000"/>
        </a:lnSpc>
        <a:spcBef>
          <a:spcPct val="0"/>
        </a:spcBef>
        <a:spcAft>
          <a:spcPct val="0"/>
        </a:spcAft>
        <a:defRPr sz="2400">
          <a:solidFill>
            <a:srgbClr val="0263A7"/>
          </a:solidFill>
          <a:latin typeface="Arial" charset="0"/>
        </a:defRPr>
      </a:lvl8pPr>
      <a:lvl9pPr marL="1371600" algn="l" defTabSz="684610" rtl="0" fontAlgn="base">
        <a:lnSpc>
          <a:spcPct val="90000"/>
        </a:lnSpc>
        <a:spcBef>
          <a:spcPct val="0"/>
        </a:spcBef>
        <a:spcAft>
          <a:spcPct val="0"/>
        </a:spcAft>
        <a:defRPr sz="2400">
          <a:solidFill>
            <a:srgbClr val="0263A7"/>
          </a:solidFill>
          <a:latin typeface="Arial" charset="0"/>
        </a:defRPr>
      </a:lvl9pPr>
    </p:titleStyle>
    <p:bodyStyle>
      <a:lvl1pPr marL="169863" indent="-169863" algn="l" defTabSz="684213" rtl="0" eaLnBrk="0" fontAlgn="base" hangingPunct="0">
        <a:spcBef>
          <a:spcPts val="750"/>
        </a:spcBef>
        <a:spcAft>
          <a:spcPct val="0"/>
        </a:spcAft>
        <a:buFont typeface="Arial" panose="020B0604020202020204" pitchFamily="34" charset="0"/>
        <a:buChar char="•"/>
        <a:defRPr sz="2100" kern="1200">
          <a:solidFill>
            <a:srgbClr val="181717"/>
          </a:solidFill>
          <a:latin typeface="+mn-lt"/>
          <a:ea typeface="+mn-ea"/>
          <a:cs typeface="+mn-cs"/>
        </a:defRPr>
      </a:lvl1pPr>
      <a:lvl2pPr marL="512763" indent="-169863" algn="l" defTabSz="684213" rtl="0" eaLnBrk="0" fontAlgn="base" hangingPunct="0">
        <a:spcBef>
          <a:spcPts val="375"/>
        </a:spcBef>
        <a:spcAft>
          <a:spcPct val="0"/>
        </a:spcAft>
        <a:buFont typeface="Arial" panose="020B0604020202020204" pitchFamily="34" charset="0"/>
        <a:buChar char="•"/>
        <a:defRPr sz="1500" kern="1200">
          <a:solidFill>
            <a:srgbClr val="181717"/>
          </a:solidFill>
          <a:latin typeface="+mn-lt"/>
          <a:ea typeface="+mn-ea"/>
          <a:cs typeface="+mn-cs"/>
        </a:defRPr>
      </a:lvl2pPr>
      <a:lvl3pPr marL="855663" indent="-169863" algn="l" defTabSz="684213" rtl="0" eaLnBrk="0" fontAlgn="base" hangingPunct="0">
        <a:spcBef>
          <a:spcPts val="375"/>
        </a:spcBef>
        <a:spcAft>
          <a:spcPct val="0"/>
        </a:spcAft>
        <a:buFont typeface="Arial" panose="020B0604020202020204" pitchFamily="34" charset="0"/>
        <a:buChar char="•"/>
        <a:defRPr kern="1200">
          <a:solidFill>
            <a:srgbClr val="181717"/>
          </a:solidFill>
          <a:latin typeface="+mn-lt"/>
          <a:ea typeface="+mn-ea"/>
          <a:cs typeface="+mn-cs"/>
        </a:defRPr>
      </a:lvl3pPr>
      <a:lvl4pPr marL="1198563" indent="-169863" algn="l" defTabSz="684213" rtl="0" eaLnBrk="0" fontAlgn="base" hangingPunct="0">
        <a:spcBef>
          <a:spcPts val="375"/>
        </a:spcBef>
        <a:spcAft>
          <a:spcPct val="0"/>
        </a:spcAft>
        <a:buFont typeface="Arial" panose="020B0604020202020204" pitchFamily="34" charset="0"/>
        <a:buChar char="•"/>
        <a:defRPr sz="1200" kern="1200">
          <a:solidFill>
            <a:srgbClr val="181717"/>
          </a:solidFill>
          <a:latin typeface="+mn-lt"/>
          <a:ea typeface="+mn-ea"/>
          <a:cs typeface="+mn-cs"/>
        </a:defRPr>
      </a:lvl4pPr>
      <a:lvl5pPr marL="1541463" indent="-169863" algn="l" defTabSz="684213" rtl="0" eaLnBrk="0" fontAlgn="base" hangingPunct="0">
        <a:spcBef>
          <a:spcPts val="375"/>
        </a:spcBef>
        <a:spcAft>
          <a:spcPct val="0"/>
        </a:spcAft>
        <a:buFont typeface="Arial" panose="020B0604020202020204" pitchFamily="34" charset="0"/>
        <a:buChar char="•"/>
        <a:defRPr sz="1200" kern="1200">
          <a:solidFill>
            <a:srgbClr val="181717"/>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0B900A9-459D-494D-9681-117431C2525B}"/>
              </a:ext>
            </a:extLst>
          </p:cNvPr>
          <p:cNvSpPr>
            <a:spLocks noGrp="1"/>
          </p:cNvSpPr>
          <p:nvPr>
            <p:ph type="title"/>
          </p:nvPr>
        </p:nvSpPr>
        <p:spPr bwMode="auto">
          <a:xfrm>
            <a:off x="357188" y="296863"/>
            <a:ext cx="8266112"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CDC5BE1E-9919-4E44-B4F1-6FBFF558474B}"/>
              </a:ext>
            </a:extLst>
          </p:cNvPr>
          <p:cNvSpPr>
            <a:spLocks noGrp="1"/>
          </p:cNvSpPr>
          <p:nvPr>
            <p:ph type="body" idx="1"/>
          </p:nvPr>
        </p:nvSpPr>
        <p:spPr bwMode="auto">
          <a:xfrm>
            <a:off x="357188" y="965200"/>
            <a:ext cx="8266112"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208336164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684213" rtl="0" eaLnBrk="0" fontAlgn="base" hangingPunct="0">
        <a:lnSpc>
          <a:spcPct val="90000"/>
        </a:lnSpc>
        <a:spcBef>
          <a:spcPct val="0"/>
        </a:spcBef>
        <a:spcAft>
          <a:spcPct val="0"/>
        </a:spcAft>
        <a:defRPr sz="2400" kern="1200">
          <a:solidFill>
            <a:srgbClr val="0263A7"/>
          </a:solidFill>
          <a:latin typeface="+mj-lt"/>
          <a:ea typeface="+mj-ea"/>
          <a:cs typeface="+mj-cs"/>
        </a:defRPr>
      </a:lvl1pPr>
      <a:lvl2pPr algn="l" defTabSz="684213" rtl="0" eaLnBrk="0" fontAlgn="base" hangingPunct="0">
        <a:lnSpc>
          <a:spcPct val="90000"/>
        </a:lnSpc>
        <a:spcBef>
          <a:spcPct val="0"/>
        </a:spcBef>
        <a:spcAft>
          <a:spcPct val="0"/>
        </a:spcAft>
        <a:defRPr sz="2400">
          <a:solidFill>
            <a:srgbClr val="0263A7"/>
          </a:solidFill>
          <a:latin typeface="Arial" charset="0"/>
        </a:defRPr>
      </a:lvl2pPr>
      <a:lvl3pPr algn="l" defTabSz="684213" rtl="0" eaLnBrk="0" fontAlgn="base" hangingPunct="0">
        <a:lnSpc>
          <a:spcPct val="90000"/>
        </a:lnSpc>
        <a:spcBef>
          <a:spcPct val="0"/>
        </a:spcBef>
        <a:spcAft>
          <a:spcPct val="0"/>
        </a:spcAft>
        <a:defRPr sz="2400">
          <a:solidFill>
            <a:srgbClr val="0263A7"/>
          </a:solidFill>
          <a:latin typeface="Arial" charset="0"/>
        </a:defRPr>
      </a:lvl3pPr>
      <a:lvl4pPr algn="l" defTabSz="684213" rtl="0" eaLnBrk="0" fontAlgn="base" hangingPunct="0">
        <a:lnSpc>
          <a:spcPct val="90000"/>
        </a:lnSpc>
        <a:spcBef>
          <a:spcPct val="0"/>
        </a:spcBef>
        <a:spcAft>
          <a:spcPct val="0"/>
        </a:spcAft>
        <a:defRPr sz="2400">
          <a:solidFill>
            <a:srgbClr val="0263A7"/>
          </a:solidFill>
          <a:latin typeface="Arial" charset="0"/>
        </a:defRPr>
      </a:lvl4pPr>
      <a:lvl5pPr algn="l" defTabSz="684213" rtl="0" eaLnBrk="0" fontAlgn="base" hangingPunct="0">
        <a:lnSpc>
          <a:spcPct val="90000"/>
        </a:lnSpc>
        <a:spcBef>
          <a:spcPct val="0"/>
        </a:spcBef>
        <a:spcAft>
          <a:spcPct val="0"/>
        </a:spcAft>
        <a:defRPr sz="2400">
          <a:solidFill>
            <a:srgbClr val="0263A7"/>
          </a:solidFill>
          <a:latin typeface="Arial" charset="0"/>
        </a:defRPr>
      </a:lvl5pPr>
      <a:lvl6pPr marL="342900" algn="l" defTabSz="684610" rtl="0" fontAlgn="base">
        <a:lnSpc>
          <a:spcPct val="90000"/>
        </a:lnSpc>
        <a:spcBef>
          <a:spcPct val="0"/>
        </a:spcBef>
        <a:spcAft>
          <a:spcPct val="0"/>
        </a:spcAft>
        <a:defRPr sz="2400">
          <a:solidFill>
            <a:srgbClr val="0263A7"/>
          </a:solidFill>
          <a:latin typeface="Arial" charset="0"/>
        </a:defRPr>
      </a:lvl6pPr>
      <a:lvl7pPr marL="685800" algn="l" defTabSz="684610" rtl="0" fontAlgn="base">
        <a:lnSpc>
          <a:spcPct val="90000"/>
        </a:lnSpc>
        <a:spcBef>
          <a:spcPct val="0"/>
        </a:spcBef>
        <a:spcAft>
          <a:spcPct val="0"/>
        </a:spcAft>
        <a:defRPr sz="2400">
          <a:solidFill>
            <a:srgbClr val="0263A7"/>
          </a:solidFill>
          <a:latin typeface="Arial" charset="0"/>
        </a:defRPr>
      </a:lvl7pPr>
      <a:lvl8pPr marL="1028700" algn="l" defTabSz="684610" rtl="0" fontAlgn="base">
        <a:lnSpc>
          <a:spcPct val="90000"/>
        </a:lnSpc>
        <a:spcBef>
          <a:spcPct val="0"/>
        </a:spcBef>
        <a:spcAft>
          <a:spcPct val="0"/>
        </a:spcAft>
        <a:defRPr sz="2400">
          <a:solidFill>
            <a:srgbClr val="0263A7"/>
          </a:solidFill>
          <a:latin typeface="Arial" charset="0"/>
        </a:defRPr>
      </a:lvl8pPr>
      <a:lvl9pPr marL="1371600" algn="l" defTabSz="684610" rtl="0" fontAlgn="base">
        <a:lnSpc>
          <a:spcPct val="90000"/>
        </a:lnSpc>
        <a:spcBef>
          <a:spcPct val="0"/>
        </a:spcBef>
        <a:spcAft>
          <a:spcPct val="0"/>
        </a:spcAft>
        <a:defRPr sz="2400">
          <a:solidFill>
            <a:srgbClr val="0263A7"/>
          </a:solidFill>
          <a:latin typeface="Arial" charset="0"/>
        </a:defRPr>
      </a:lvl9pPr>
    </p:titleStyle>
    <p:bodyStyle>
      <a:lvl1pPr marL="169863" indent="-169863" algn="l" defTabSz="684213" rtl="0" eaLnBrk="0" fontAlgn="base" hangingPunct="0">
        <a:spcBef>
          <a:spcPts val="750"/>
        </a:spcBef>
        <a:spcAft>
          <a:spcPct val="0"/>
        </a:spcAft>
        <a:buFont typeface="Arial" panose="020B0604020202020204" pitchFamily="34" charset="0"/>
        <a:buChar char="•"/>
        <a:defRPr sz="2100" kern="1200">
          <a:solidFill>
            <a:srgbClr val="181717"/>
          </a:solidFill>
          <a:latin typeface="+mn-lt"/>
          <a:ea typeface="+mn-ea"/>
          <a:cs typeface="+mn-cs"/>
        </a:defRPr>
      </a:lvl1pPr>
      <a:lvl2pPr marL="512763" indent="-169863" algn="l" defTabSz="684213" rtl="0" eaLnBrk="0" fontAlgn="base" hangingPunct="0">
        <a:spcBef>
          <a:spcPts val="375"/>
        </a:spcBef>
        <a:spcAft>
          <a:spcPct val="0"/>
        </a:spcAft>
        <a:buFont typeface="Arial" panose="020B0604020202020204" pitchFamily="34" charset="0"/>
        <a:buChar char="•"/>
        <a:defRPr sz="1500" kern="1200">
          <a:solidFill>
            <a:srgbClr val="181717"/>
          </a:solidFill>
          <a:latin typeface="+mn-lt"/>
          <a:ea typeface="+mn-ea"/>
          <a:cs typeface="+mn-cs"/>
        </a:defRPr>
      </a:lvl2pPr>
      <a:lvl3pPr marL="855663" indent="-169863" algn="l" defTabSz="684213" rtl="0" eaLnBrk="0" fontAlgn="base" hangingPunct="0">
        <a:spcBef>
          <a:spcPts val="375"/>
        </a:spcBef>
        <a:spcAft>
          <a:spcPct val="0"/>
        </a:spcAft>
        <a:buFont typeface="Arial" panose="020B0604020202020204" pitchFamily="34" charset="0"/>
        <a:buChar char="•"/>
        <a:defRPr kern="1200">
          <a:solidFill>
            <a:srgbClr val="181717"/>
          </a:solidFill>
          <a:latin typeface="+mn-lt"/>
          <a:ea typeface="+mn-ea"/>
          <a:cs typeface="+mn-cs"/>
        </a:defRPr>
      </a:lvl3pPr>
      <a:lvl4pPr marL="1198563" indent="-169863" algn="l" defTabSz="684213" rtl="0" eaLnBrk="0" fontAlgn="base" hangingPunct="0">
        <a:spcBef>
          <a:spcPts val="375"/>
        </a:spcBef>
        <a:spcAft>
          <a:spcPct val="0"/>
        </a:spcAft>
        <a:buFont typeface="Arial" panose="020B0604020202020204" pitchFamily="34" charset="0"/>
        <a:buChar char="•"/>
        <a:defRPr sz="1200" kern="1200">
          <a:solidFill>
            <a:srgbClr val="181717"/>
          </a:solidFill>
          <a:latin typeface="+mn-lt"/>
          <a:ea typeface="+mn-ea"/>
          <a:cs typeface="+mn-cs"/>
        </a:defRPr>
      </a:lvl4pPr>
      <a:lvl5pPr marL="1541463" indent="-169863" algn="l" defTabSz="684213" rtl="0" eaLnBrk="0" fontAlgn="base" hangingPunct="0">
        <a:spcBef>
          <a:spcPts val="375"/>
        </a:spcBef>
        <a:spcAft>
          <a:spcPct val="0"/>
        </a:spcAft>
        <a:buFont typeface="Arial" panose="020B0604020202020204" pitchFamily="34" charset="0"/>
        <a:buChar char="•"/>
        <a:defRPr sz="1200" kern="1200">
          <a:solidFill>
            <a:srgbClr val="181717"/>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16.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req84820\Desktop\LifeProtectionIUL\Presentations\GettyImages-511876604.jpg">
            <a:extLst>
              <a:ext uri="{FF2B5EF4-FFF2-40B4-BE49-F238E27FC236}">
                <a16:creationId xmlns:a16="http://schemas.microsoft.com/office/drawing/2014/main" id="{7E80986D-4628-4976-805C-377F6DD7F645}"/>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l="23151" t="36739" r="15231" b="15413"/>
          <a:stretch/>
        </p:blipFill>
        <p:spPr bwMode="auto">
          <a:xfrm>
            <a:off x="339726" y="295414"/>
            <a:ext cx="8464548" cy="394407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122F8C14-A444-4256-85BF-0721B75BD9B4}"/>
              </a:ext>
            </a:extLst>
          </p:cNvPr>
          <p:cNvSpPr/>
          <p:nvPr/>
        </p:nvSpPr>
        <p:spPr>
          <a:xfrm rot="16200000">
            <a:off x="1238250" y="-152401"/>
            <a:ext cx="2400301" cy="4876799"/>
          </a:xfrm>
          <a:prstGeom prst="rect">
            <a:avLst/>
          </a:prstGeom>
          <a:gradFill>
            <a:gsLst>
              <a:gs pos="0">
                <a:srgbClr val="0F84BB"/>
              </a:gs>
              <a:gs pos="100000">
                <a:srgbClr val="026EB9"/>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Text Placeholder 2">
            <a:extLst>
              <a:ext uri="{FF2B5EF4-FFF2-40B4-BE49-F238E27FC236}">
                <a16:creationId xmlns:a16="http://schemas.microsoft.com/office/drawing/2014/main" id="{49948250-A854-4260-BB09-8BF2B790637E}"/>
              </a:ext>
            </a:extLst>
          </p:cNvPr>
          <p:cNvSpPr>
            <a:spLocks noGrp="1"/>
          </p:cNvSpPr>
          <p:nvPr>
            <p:ph type="body" sz="quarter" idx="12"/>
          </p:nvPr>
        </p:nvSpPr>
        <p:spPr>
          <a:xfrm>
            <a:off x="339726" y="1962150"/>
            <a:ext cx="3833812" cy="581891"/>
          </a:xfrm>
        </p:spPr>
        <p:txBody>
          <a:bodyPr/>
          <a:lstStyle/>
          <a:p>
            <a:r>
              <a:rPr lang="en-US" dirty="0"/>
              <a:t>Indexed Universal Life Insurance</a:t>
            </a:r>
          </a:p>
        </p:txBody>
      </p:sp>
      <p:sp>
        <p:nvSpPr>
          <p:cNvPr id="4" name="Text Placeholder 3">
            <a:extLst>
              <a:ext uri="{FF2B5EF4-FFF2-40B4-BE49-F238E27FC236}">
                <a16:creationId xmlns:a16="http://schemas.microsoft.com/office/drawing/2014/main" id="{0E2FE817-E797-437A-8231-7A0A214AB71C}"/>
              </a:ext>
            </a:extLst>
          </p:cNvPr>
          <p:cNvSpPr>
            <a:spLocks noGrp="1"/>
          </p:cNvSpPr>
          <p:nvPr>
            <p:ph type="body" sz="quarter" idx="13"/>
          </p:nvPr>
        </p:nvSpPr>
        <p:spPr>
          <a:xfrm>
            <a:off x="339726" y="2544040"/>
            <a:ext cx="4308476" cy="561109"/>
          </a:xfrm>
        </p:spPr>
        <p:txBody>
          <a:bodyPr/>
          <a:lstStyle/>
          <a:p>
            <a:r>
              <a:rPr lang="en-US" dirty="0"/>
              <a:t>Understanding the how the Policy Works</a:t>
            </a:r>
          </a:p>
        </p:txBody>
      </p:sp>
    </p:spTree>
    <p:extLst>
      <p:ext uri="{BB962C8B-B14F-4D97-AF65-F5344CB8AC3E}">
        <p14:creationId xmlns:p14="http://schemas.microsoft.com/office/powerpoint/2010/main" val="2845211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What crediting strategy options are available?</a:t>
            </a:r>
          </a:p>
        </p:txBody>
      </p:sp>
      <p:sp>
        <p:nvSpPr>
          <p:cNvPr id="2" name="Content Placeholder 1"/>
          <p:cNvSpPr>
            <a:spLocks noGrp="1"/>
          </p:cNvSpPr>
          <p:nvPr>
            <p:ph idx="1"/>
          </p:nvPr>
        </p:nvSpPr>
        <p:spPr/>
        <p:txBody>
          <a:bodyPr/>
          <a:lstStyle/>
          <a:p>
            <a:r>
              <a:rPr lang="en-US" sz="2400" dirty="0"/>
              <a:t>All are annual reset with point to point</a:t>
            </a:r>
          </a:p>
          <a:p>
            <a:r>
              <a:rPr lang="en-US" sz="2400" dirty="0"/>
              <a:t>Participation rates and caps may differ by product</a:t>
            </a:r>
          </a:p>
        </p:txBody>
      </p:sp>
      <p:sp>
        <p:nvSpPr>
          <p:cNvPr id="4" name="Rectangle 3"/>
          <p:cNvSpPr/>
          <p:nvPr/>
        </p:nvSpPr>
        <p:spPr>
          <a:xfrm>
            <a:off x="498941" y="2609511"/>
            <a:ext cx="1905000" cy="1584942"/>
          </a:xfrm>
          <a:prstGeom prst="rect">
            <a:avLst/>
          </a:prstGeom>
          <a:solidFill>
            <a:schemeClr val="bg1"/>
          </a:solid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494217" y="2602287"/>
            <a:ext cx="1905000" cy="375683"/>
          </a:xfrm>
          <a:prstGeom prst="rect">
            <a:avLst/>
          </a:prstGeom>
          <a:solidFill>
            <a:srgbClr val="0072C6"/>
          </a:solidFill>
        </p:spPr>
        <p:txBody>
          <a:bodyPr wrap="square" rtlCol="0">
            <a:spAutoFit/>
          </a:bodyPr>
          <a:lstStyle/>
          <a:p>
            <a:pPr algn="ctr"/>
            <a:r>
              <a:rPr lang="en-US" b="1" dirty="0">
                <a:solidFill>
                  <a:schemeClr val="bg1"/>
                </a:solidFill>
              </a:rPr>
              <a:t>Option 1</a:t>
            </a:r>
            <a:endParaRPr lang="en-US" dirty="0">
              <a:solidFill>
                <a:schemeClr val="bg1"/>
              </a:solidFill>
            </a:endParaRPr>
          </a:p>
        </p:txBody>
      </p:sp>
      <p:sp>
        <p:nvSpPr>
          <p:cNvPr id="6" name="TextBox 5"/>
          <p:cNvSpPr txBox="1"/>
          <p:nvPr/>
        </p:nvSpPr>
        <p:spPr>
          <a:xfrm>
            <a:off x="570632" y="2995627"/>
            <a:ext cx="1821085" cy="1200329"/>
          </a:xfrm>
          <a:prstGeom prst="rect">
            <a:avLst/>
          </a:prstGeom>
          <a:noFill/>
        </p:spPr>
        <p:txBody>
          <a:bodyPr wrap="square" rtlCol="0">
            <a:spAutoFit/>
          </a:bodyPr>
          <a:lstStyle/>
          <a:p>
            <a:pPr algn="ctr"/>
            <a:r>
              <a:rPr lang="en-US" b="1" dirty="0">
                <a:solidFill>
                  <a:srgbClr val="0072C6"/>
                </a:solidFill>
              </a:rPr>
              <a:t>S&amp;P 500</a:t>
            </a:r>
            <a:r>
              <a:rPr lang="en-US" dirty="0"/>
              <a:t>®</a:t>
            </a:r>
          </a:p>
          <a:p>
            <a:pPr algn="ctr"/>
            <a:r>
              <a:rPr lang="en-US" b="1" dirty="0">
                <a:solidFill>
                  <a:srgbClr val="0072C6"/>
                </a:solidFill>
              </a:rPr>
              <a:t> One-Year 100% Participation</a:t>
            </a:r>
          </a:p>
        </p:txBody>
      </p:sp>
      <p:sp>
        <p:nvSpPr>
          <p:cNvPr id="7" name="Rectangle 6"/>
          <p:cNvSpPr/>
          <p:nvPr/>
        </p:nvSpPr>
        <p:spPr>
          <a:xfrm>
            <a:off x="2531541" y="2584188"/>
            <a:ext cx="1905000" cy="1603282"/>
          </a:xfrm>
          <a:prstGeom prst="rect">
            <a:avLst/>
          </a:prstGeom>
          <a:solidFill>
            <a:schemeClr val="bg1"/>
          </a:solid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2531541" y="2593358"/>
            <a:ext cx="1905000" cy="369332"/>
          </a:xfrm>
          <a:prstGeom prst="rect">
            <a:avLst/>
          </a:prstGeom>
          <a:solidFill>
            <a:srgbClr val="0072C6"/>
          </a:solidFill>
        </p:spPr>
        <p:txBody>
          <a:bodyPr wrap="square" rtlCol="0">
            <a:spAutoFit/>
          </a:bodyPr>
          <a:lstStyle/>
          <a:p>
            <a:pPr algn="ctr"/>
            <a:r>
              <a:rPr lang="en-US" b="1" dirty="0">
                <a:solidFill>
                  <a:schemeClr val="bg1"/>
                </a:solidFill>
              </a:rPr>
              <a:t>Option 2</a:t>
            </a:r>
            <a:endParaRPr lang="en-US" dirty="0">
              <a:solidFill>
                <a:schemeClr val="bg1"/>
              </a:solidFill>
            </a:endParaRPr>
          </a:p>
        </p:txBody>
      </p:sp>
      <p:sp>
        <p:nvSpPr>
          <p:cNvPr id="9" name="TextBox 8"/>
          <p:cNvSpPr txBox="1"/>
          <p:nvPr/>
        </p:nvSpPr>
        <p:spPr>
          <a:xfrm>
            <a:off x="2573498" y="3039432"/>
            <a:ext cx="1821085" cy="923330"/>
          </a:xfrm>
          <a:prstGeom prst="rect">
            <a:avLst/>
          </a:prstGeom>
          <a:noFill/>
        </p:spPr>
        <p:txBody>
          <a:bodyPr wrap="square" rtlCol="0">
            <a:spAutoFit/>
          </a:bodyPr>
          <a:lstStyle/>
          <a:p>
            <a:pPr algn="ctr"/>
            <a:r>
              <a:rPr lang="en-US" b="1" dirty="0">
                <a:solidFill>
                  <a:srgbClr val="0072C6"/>
                </a:solidFill>
              </a:rPr>
              <a:t>S&amp;P 500</a:t>
            </a:r>
            <a:r>
              <a:rPr lang="en-US" dirty="0"/>
              <a:t>®</a:t>
            </a:r>
          </a:p>
          <a:p>
            <a:pPr algn="ctr"/>
            <a:r>
              <a:rPr lang="en-US" b="1" dirty="0">
                <a:solidFill>
                  <a:srgbClr val="0072C6"/>
                </a:solidFill>
              </a:rPr>
              <a:t>One-Year High Participation</a:t>
            </a:r>
          </a:p>
        </p:txBody>
      </p:sp>
      <p:sp>
        <p:nvSpPr>
          <p:cNvPr id="10" name="Rectangle 9"/>
          <p:cNvSpPr/>
          <p:nvPr/>
        </p:nvSpPr>
        <p:spPr>
          <a:xfrm>
            <a:off x="4564141" y="2571750"/>
            <a:ext cx="1931312" cy="1606550"/>
          </a:xfrm>
          <a:prstGeom prst="rect">
            <a:avLst/>
          </a:prstGeom>
          <a:solidFill>
            <a:schemeClr val="bg1"/>
          </a:solid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4579861" y="2585459"/>
            <a:ext cx="1905000" cy="369332"/>
          </a:xfrm>
          <a:prstGeom prst="rect">
            <a:avLst/>
          </a:prstGeom>
          <a:solidFill>
            <a:srgbClr val="0072C6"/>
          </a:solidFill>
        </p:spPr>
        <p:txBody>
          <a:bodyPr wrap="square" rtlCol="0">
            <a:spAutoFit/>
          </a:bodyPr>
          <a:lstStyle/>
          <a:p>
            <a:pPr algn="ctr"/>
            <a:r>
              <a:rPr lang="en-US" b="1" dirty="0">
                <a:solidFill>
                  <a:schemeClr val="bg1"/>
                </a:solidFill>
              </a:rPr>
              <a:t>Option 3</a:t>
            </a:r>
            <a:endParaRPr lang="en-US" dirty="0">
              <a:solidFill>
                <a:schemeClr val="bg1"/>
              </a:solidFill>
            </a:endParaRPr>
          </a:p>
        </p:txBody>
      </p:sp>
      <p:sp>
        <p:nvSpPr>
          <p:cNvPr id="12" name="TextBox 11"/>
          <p:cNvSpPr txBox="1"/>
          <p:nvPr/>
        </p:nvSpPr>
        <p:spPr>
          <a:xfrm>
            <a:off x="4623376" y="3022234"/>
            <a:ext cx="1821085" cy="923330"/>
          </a:xfrm>
          <a:prstGeom prst="rect">
            <a:avLst/>
          </a:prstGeom>
          <a:noFill/>
        </p:spPr>
        <p:txBody>
          <a:bodyPr wrap="square" rtlCol="0">
            <a:spAutoFit/>
          </a:bodyPr>
          <a:lstStyle/>
          <a:p>
            <a:pPr algn="ctr"/>
            <a:r>
              <a:rPr lang="en-US" b="1" dirty="0">
                <a:solidFill>
                  <a:srgbClr val="0072C6"/>
                </a:solidFill>
              </a:rPr>
              <a:t>S&amp;P 500</a:t>
            </a:r>
            <a:r>
              <a:rPr lang="en-US" dirty="0"/>
              <a:t>®</a:t>
            </a:r>
          </a:p>
          <a:p>
            <a:pPr algn="ctr"/>
            <a:r>
              <a:rPr lang="en-US" b="1" dirty="0">
                <a:solidFill>
                  <a:srgbClr val="0072C6"/>
                </a:solidFill>
              </a:rPr>
              <a:t> One-Year Uncapped</a:t>
            </a:r>
          </a:p>
        </p:txBody>
      </p:sp>
      <p:sp>
        <p:nvSpPr>
          <p:cNvPr id="13" name="Rectangle 12">
            <a:extLst>
              <a:ext uri="{FF2B5EF4-FFF2-40B4-BE49-F238E27FC236}">
                <a16:creationId xmlns:a16="http://schemas.microsoft.com/office/drawing/2014/main" id="{F3D53141-8B6F-A6C0-533D-05E413148587}"/>
              </a:ext>
            </a:extLst>
          </p:cNvPr>
          <p:cNvSpPr/>
          <p:nvPr/>
        </p:nvSpPr>
        <p:spPr>
          <a:xfrm>
            <a:off x="6630891" y="2567568"/>
            <a:ext cx="1931312" cy="1606550"/>
          </a:xfrm>
          <a:prstGeom prst="rect">
            <a:avLst/>
          </a:prstGeom>
          <a:solidFill>
            <a:schemeClr val="bg1"/>
          </a:solid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1B477D4-460A-482A-2B65-9571E4FE6D67}"/>
              </a:ext>
            </a:extLst>
          </p:cNvPr>
          <p:cNvSpPr txBox="1"/>
          <p:nvPr/>
        </p:nvSpPr>
        <p:spPr>
          <a:xfrm>
            <a:off x="6623053" y="2567567"/>
            <a:ext cx="1939150" cy="369332"/>
          </a:xfrm>
          <a:prstGeom prst="rect">
            <a:avLst/>
          </a:prstGeom>
          <a:solidFill>
            <a:srgbClr val="0072C6"/>
          </a:solidFill>
        </p:spPr>
        <p:txBody>
          <a:bodyPr wrap="square" rtlCol="0">
            <a:spAutoFit/>
          </a:bodyPr>
          <a:lstStyle/>
          <a:p>
            <a:pPr algn="ctr"/>
            <a:r>
              <a:rPr lang="en-US" b="1" dirty="0">
                <a:solidFill>
                  <a:schemeClr val="bg1"/>
                </a:solidFill>
              </a:rPr>
              <a:t>Option 4</a:t>
            </a:r>
            <a:endParaRPr lang="en-US" dirty="0">
              <a:solidFill>
                <a:schemeClr val="bg1"/>
              </a:solidFill>
            </a:endParaRPr>
          </a:p>
        </p:txBody>
      </p:sp>
      <p:sp>
        <p:nvSpPr>
          <p:cNvPr id="15" name="TextBox 14">
            <a:extLst>
              <a:ext uri="{FF2B5EF4-FFF2-40B4-BE49-F238E27FC236}">
                <a16:creationId xmlns:a16="http://schemas.microsoft.com/office/drawing/2014/main" id="{54A4F989-F935-3DC3-D381-7AB47A1D40C9}"/>
              </a:ext>
            </a:extLst>
          </p:cNvPr>
          <p:cNvSpPr txBox="1"/>
          <p:nvPr/>
        </p:nvSpPr>
        <p:spPr>
          <a:xfrm>
            <a:off x="6682085" y="2977970"/>
            <a:ext cx="1821085" cy="1200329"/>
          </a:xfrm>
          <a:prstGeom prst="rect">
            <a:avLst/>
          </a:prstGeom>
          <a:noFill/>
        </p:spPr>
        <p:txBody>
          <a:bodyPr wrap="square" rtlCol="0">
            <a:spAutoFit/>
          </a:bodyPr>
          <a:lstStyle/>
          <a:p>
            <a:pPr algn="ctr"/>
            <a:r>
              <a:rPr lang="en-US" b="1" dirty="0" err="1">
                <a:solidFill>
                  <a:srgbClr val="0072C6"/>
                </a:solidFill>
              </a:rPr>
              <a:t>BofA</a:t>
            </a:r>
            <a:r>
              <a:rPr lang="en-US" b="1" dirty="0">
                <a:solidFill>
                  <a:srgbClr val="0072C6"/>
                </a:solidFill>
              </a:rPr>
              <a:t> U.S. Agility Index: One-Year Uncapped</a:t>
            </a:r>
          </a:p>
        </p:txBody>
      </p:sp>
      <p:sp>
        <p:nvSpPr>
          <p:cNvPr id="16" name="TextBox 15">
            <a:extLst>
              <a:ext uri="{FF2B5EF4-FFF2-40B4-BE49-F238E27FC236}">
                <a16:creationId xmlns:a16="http://schemas.microsoft.com/office/drawing/2014/main" id="{C5E2F435-C0CE-9893-7C62-B293A3663D20}"/>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529076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P spid="5" grpId="0" animBg="1"/>
      <p:bldP spid="6" grpId="0"/>
      <p:bldP spid="7" grpId="0" animBg="1"/>
      <p:bldP spid="8" grpId="0" animBg="1"/>
      <p:bldP spid="9" grpId="0"/>
      <p:bldP spid="10" grpId="0" animBg="1"/>
      <p:bldP spid="11" grpId="0" animBg="1"/>
      <p:bldP spid="12" grpId="0"/>
      <p:bldP spid="13" grpId="0" animBg="1"/>
      <p:bldP spid="14" grpId="0" animBg="1"/>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609600" y="2800350"/>
            <a:ext cx="8077200" cy="1524000"/>
          </a:xfrm>
          <a:prstGeom prst="rect">
            <a:avLst/>
          </a:prstGeom>
          <a:solidFill>
            <a:srgbClr val="E0F4F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noAutofit/>
          </a:bodyPr>
          <a:lstStyle/>
          <a:p>
            <a:r>
              <a:rPr lang="en-US" dirty="0"/>
              <a:t>How is the index interest calculated?</a:t>
            </a:r>
          </a:p>
        </p:txBody>
      </p:sp>
      <p:sp>
        <p:nvSpPr>
          <p:cNvPr id="2" name="Content Placeholder 1"/>
          <p:cNvSpPr>
            <a:spLocks noGrp="1"/>
          </p:cNvSpPr>
          <p:nvPr>
            <p:ph idx="1"/>
          </p:nvPr>
        </p:nvSpPr>
        <p:spPr/>
        <p:txBody>
          <a:bodyPr/>
          <a:lstStyle/>
          <a:p>
            <a:pPr marL="514350" indent="-514350">
              <a:buFont typeface="+mj-lt"/>
              <a:buAutoNum type="arabicPeriod"/>
            </a:pPr>
            <a:r>
              <a:rPr lang="en-US" sz="2400" dirty="0"/>
              <a:t>Calculate the Annual Index Change Percentage</a:t>
            </a:r>
          </a:p>
          <a:p>
            <a:pPr marL="514350" indent="-514350">
              <a:buFont typeface="+mj-lt"/>
              <a:buAutoNum type="arabicPeriod"/>
            </a:pPr>
            <a:r>
              <a:rPr lang="en-US" sz="2400" dirty="0"/>
              <a:t>Multiply the Index Change by the Participation Rate</a:t>
            </a:r>
          </a:p>
          <a:p>
            <a:pPr marL="514350" indent="-514350">
              <a:buFont typeface="+mj-lt"/>
              <a:buAutoNum type="arabicPeriod"/>
            </a:pPr>
            <a:r>
              <a:rPr lang="en-US" sz="2400" dirty="0"/>
              <a:t>Apply the Floor and the Cap Rates</a:t>
            </a:r>
          </a:p>
        </p:txBody>
      </p:sp>
      <p:sp>
        <p:nvSpPr>
          <p:cNvPr id="6" name="TextBox 5"/>
          <p:cNvSpPr txBox="1"/>
          <p:nvPr/>
        </p:nvSpPr>
        <p:spPr>
          <a:xfrm>
            <a:off x="990600" y="3269218"/>
            <a:ext cx="1905000" cy="369332"/>
          </a:xfrm>
          <a:prstGeom prst="rect">
            <a:avLst/>
          </a:prstGeom>
          <a:noFill/>
        </p:spPr>
        <p:txBody>
          <a:bodyPr wrap="square" rtlCol="0">
            <a:spAutoFit/>
          </a:bodyPr>
          <a:lstStyle/>
          <a:p>
            <a:pPr algn="ctr"/>
            <a:r>
              <a:rPr lang="en-US" dirty="0">
                <a:solidFill>
                  <a:srgbClr val="0072C6"/>
                </a:solidFill>
              </a:rPr>
              <a:t>2,150 – 2,000</a:t>
            </a:r>
          </a:p>
        </p:txBody>
      </p:sp>
      <p:sp>
        <p:nvSpPr>
          <p:cNvPr id="7" name="TextBox 6"/>
          <p:cNvSpPr txBox="1"/>
          <p:nvPr/>
        </p:nvSpPr>
        <p:spPr>
          <a:xfrm>
            <a:off x="1219200" y="3574018"/>
            <a:ext cx="1447800" cy="369332"/>
          </a:xfrm>
          <a:prstGeom prst="rect">
            <a:avLst/>
          </a:prstGeom>
          <a:noFill/>
        </p:spPr>
        <p:txBody>
          <a:bodyPr wrap="square" rtlCol="0">
            <a:spAutoFit/>
          </a:bodyPr>
          <a:lstStyle/>
          <a:p>
            <a:pPr algn="ctr"/>
            <a:r>
              <a:rPr lang="en-US" dirty="0">
                <a:solidFill>
                  <a:srgbClr val="0072C6"/>
                </a:solidFill>
              </a:rPr>
              <a:t>2,000</a:t>
            </a:r>
          </a:p>
        </p:txBody>
      </p:sp>
      <p:grpSp>
        <p:nvGrpSpPr>
          <p:cNvPr id="15" name="Group 14"/>
          <p:cNvGrpSpPr/>
          <p:nvPr/>
        </p:nvGrpSpPr>
        <p:grpSpPr>
          <a:xfrm>
            <a:off x="2819400" y="3398520"/>
            <a:ext cx="2514600" cy="392430"/>
            <a:chOff x="4114800" y="3246120"/>
            <a:chExt cx="2514600" cy="392430"/>
          </a:xfrm>
        </p:grpSpPr>
        <p:sp>
          <p:nvSpPr>
            <p:cNvPr id="4" name="TextBox 3"/>
            <p:cNvSpPr txBox="1"/>
            <p:nvPr/>
          </p:nvSpPr>
          <p:spPr>
            <a:xfrm>
              <a:off x="4495800" y="3269218"/>
              <a:ext cx="914400" cy="369332"/>
            </a:xfrm>
            <a:prstGeom prst="rect">
              <a:avLst/>
            </a:prstGeom>
            <a:noFill/>
          </p:spPr>
          <p:txBody>
            <a:bodyPr wrap="square" rtlCol="0">
              <a:spAutoFit/>
            </a:bodyPr>
            <a:lstStyle/>
            <a:p>
              <a:r>
                <a:rPr lang="en-US" dirty="0">
                  <a:solidFill>
                    <a:srgbClr val="0072C6"/>
                  </a:solidFill>
                </a:rPr>
                <a:t>100%</a:t>
              </a:r>
            </a:p>
          </p:txBody>
        </p:sp>
        <p:sp>
          <p:nvSpPr>
            <p:cNvPr id="5" name="TextBox 4"/>
            <p:cNvSpPr txBox="1"/>
            <p:nvPr/>
          </p:nvSpPr>
          <p:spPr>
            <a:xfrm>
              <a:off x="4114800" y="3246120"/>
              <a:ext cx="457200" cy="369332"/>
            </a:xfrm>
            <a:prstGeom prst="rect">
              <a:avLst/>
            </a:prstGeom>
            <a:noFill/>
          </p:spPr>
          <p:txBody>
            <a:bodyPr wrap="square" rtlCol="0">
              <a:spAutoFit/>
            </a:bodyPr>
            <a:lstStyle/>
            <a:p>
              <a:r>
                <a:rPr lang="en-US" dirty="0">
                  <a:solidFill>
                    <a:srgbClr val="0072C6"/>
                  </a:solidFill>
                </a:rPr>
                <a:t>x</a:t>
              </a:r>
            </a:p>
          </p:txBody>
        </p:sp>
        <p:sp>
          <p:nvSpPr>
            <p:cNvPr id="8" name="TextBox 7"/>
            <p:cNvSpPr txBox="1"/>
            <p:nvPr/>
          </p:nvSpPr>
          <p:spPr>
            <a:xfrm>
              <a:off x="5334000" y="3269218"/>
              <a:ext cx="457200" cy="369332"/>
            </a:xfrm>
            <a:prstGeom prst="rect">
              <a:avLst/>
            </a:prstGeom>
            <a:noFill/>
          </p:spPr>
          <p:txBody>
            <a:bodyPr wrap="square" rtlCol="0">
              <a:spAutoFit/>
            </a:bodyPr>
            <a:lstStyle/>
            <a:p>
              <a:r>
                <a:rPr lang="en-US" dirty="0">
                  <a:solidFill>
                    <a:srgbClr val="0072C6"/>
                  </a:solidFill>
                </a:rPr>
                <a:t>=</a:t>
              </a:r>
            </a:p>
          </p:txBody>
        </p:sp>
        <p:sp>
          <p:nvSpPr>
            <p:cNvPr id="9" name="TextBox 8"/>
            <p:cNvSpPr txBox="1"/>
            <p:nvPr/>
          </p:nvSpPr>
          <p:spPr>
            <a:xfrm>
              <a:off x="5715000" y="3269218"/>
              <a:ext cx="914400" cy="369332"/>
            </a:xfrm>
            <a:prstGeom prst="rect">
              <a:avLst/>
            </a:prstGeom>
            <a:noFill/>
          </p:spPr>
          <p:txBody>
            <a:bodyPr wrap="square" rtlCol="0">
              <a:spAutoFit/>
            </a:bodyPr>
            <a:lstStyle/>
            <a:p>
              <a:r>
                <a:rPr lang="en-US" b="1" dirty="0">
                  <a:solidFill>
                    <a:srgbClr val="0072C6"/>
                  </a:solidFill>
                </a:rPr>
                <a:t>7.5%</a:t>
              </a:r>
            </a:p>
          </p:txBody>
        </p:sp>
      </p:grpSp>
      <p:cxnSp>
        <p:nvCxnSpPr>
          <p:cNvPr id="11" name="Straight Connector 10"/>
          <p:cNvCxnSpPr/>
          <p:nvPr/>
        </p:nvCxnSpPr>
        <p:spPr>
          <a:xfrm>
            <a:off x="1219200" y="3594616"/>
            <a:ext cx="1447800" cy="0"/>
          </a:xfrm>
          <a:prstGeom prst="line">
            <a:avLst/>
          </a:prstGeom>
          <a:effectLst/>
        </p:spPr>
        <p:style>
          <a:lnRef idx="2">
            <a:schemeClr val="accent1"/>
          </a:lnRef>
          <a:fillRef idx="0">
            <a:schemeClr val="accent1"/>
          </a:fillRef>
          <a:effectRef idx="1">
            <a:schemeClr val="accent1"/>
          </a:effectRef>
          <a:fontRef idx="minor">
            <a:schemeClr val="tx1"/>
          </a:fontRef>
        </p:style>
      </p:cxnSp>
      <p:grpSp>
        <p:nvGrpSpPr>
          <p:cNvPr id="17" name="Group 16"/>
          <p:cNvGrpSpPr/>
          <p:nvPr/>
        </p:nvGrpSpPr>
        <p:grpSpPr>
          <a:xfrm>
            <a:off x="2819400" y="3421618"/>
            <a:ext cx="2438400" cy="743104"/>
            <a:chOff x="4114800" y="2888218"/>
            <a:chExt cx="2438400" cy="743104"/>
          </a:xfrm>
        </p:grpSpPr>
        <p:sp>
          <p:nvSpPr>
            <p:cNvPr id="12" name="TextBox 11"/>
            <p:cNvSpPr txBox="1"/>
            <p:nvPr/>
          </p:nvSpPr>
          <p:spPr>
            <a:xfrm>
              <a:off x="4495800" y="3225284"/>
              <a:ext cx="914400" cy="369332"/>
            </a:xfrm>
            <a:prstGeom prst="rect">
              <a:avLst/>
            </a:prstGeom>
            <a:noFill/>
          </p:spPr>
          <p:txBody>
            <a:bodyPr wrap="square" rtlCol="0">
              <a:spAutoFit/>
            </a:bodyPr>
            <a:lstStyle/>
            <a:p>
              <a:r>
                <a:rPr lang="en-US" dirty="0">
                  <a:solidFill>
                    <a:srgbClr val="28999C"/>
                  </a:solidFill>
                </a:rPr>
                <a:t>140%</a:t>
              </a:r>
            </a:p>
          </p:txBody>
        </p:sp>
        <p:sp>
          <p:nvSpPr>
            <p:cNvPr id="13" name="TextBox 12"/>
            <p:cNvSpPr txBox="1"/>
            <p:nvPr/>
          </p:nvSpPr>
          <p:spPr>
            <a:xfrm>
              <a:off x="5638800" y="3261990"/>
              <a:ext cx="914400" cy="369332"/>
            </a:xfrm>
            <a:prstGeom prst="rect">
              <a:avLst/>
            </a:prstGeom>
            <a:noFill/>
          </p:spPr>
          <p:txBody>
            <a:bodyPr wrap="square" rtlCol="0">
              <a:spAutoFit/>
            </a:bodyPr>
            <a:lstStyle/>
            <a:p>
              <a:r>
                <a:rPr lang="en-US" b="1" dirty="0">
                  <a:solidFill>
                    <a:srgbClr val="28999C"/>
                  </a:solidFill>
                </a:rPr>
                <a:t>10.5%</a:t>
              </a:r>
            </a:p>
          </p:txBody>
        </p:sp>
        <p:sp>
          <p:nvSpPr>
            <p:cNvPr id="14" name="TextBox 13"/>
            <p:cNvSpPr txBox="1"/>
            <p:nvPr/>
          </p:nvSpPr>
          <p:spPr>
            <a:xfrm>
              <a:off x="5334000" y="2888218"/>
              <a:ext cx="457200" cy="369332"/>
            </a:xfrm>
            <a:prstGeom prst="rect">
              <a:avLst/>
            </a:prstGeom>
            <a:noFill/>
          </p:spPr>
          <p:txBody>
            <a:bodyPr wrap="square" rtlCol="0">
              <a:spAutoFit/>
            </a:bodyPr>
            <a:lstStyle/>
            <a:p>
              <a:r>
                <a:rPr lang="en-US" dirty="0">
                  <a:solidFill>
                    <a:srgbClr val="28999C"/>
                  </a:solidFill>
                </a:rPr>
                <a:t>=</a:t>
              </a:r>
            </a:p>
          </p:txBody>
        </p:sp>
        <p:sp>
          <p:nvSpPr>
            <p:cNvPr id="16" name="TextBox 15"/>
            <p:cNvSpPr txBox="1"/>
            <p:nvPr/>
          </p:nvSpPr>
          <p:spPr>
            <a:xfrm>
              <a:off x="4114800" y="3202186"/>
              <a:ext cx="457200" cy="369332"/>
            </a:xfrm>
            <a:prstGeom prst="rect">
              <a:avLst/>
            </a:prstGeom>
            <a:noFill/>
          </p:spPr>
          <p:txBody>
            <a:bodyPr wrap="square" rtlCol="0">
              <a:spAutoFit/>
            </a:bodyPr>
            <a:lstStyle/>
            <a:p>
              <a:r>
                <a:rPr lang="en-US" dirty="0">
                  <a:solidFill>
                    <a:srgbClr val="28999C"/>
                  </a:solidFill>
                </a:rPr>
                <a:t>x</a:t>
              </a:r>
            </a:p>
          </p:txBody>
        </p:sp>
      </p:grpSp>
      <p:pic>
        <p:nvPicPr>
          <p:cNvPr id="1026" name="Picture 2" descr="C:\Users\req84820\Desktop\480554460.jpg"/>
          <p:cNvPicPr>
            <a:picLocks noChangeAspect="1" noChangeArrowheads="1"/>
          </p:cNvPicPr>
          <p:nvPr/>
        </p:nvPicPr>
        <p:blipFill rotWithShape="1">
          <a:blip r:embed="rId3">
            <a:extLst>
              <a:ext uri="{28A0092B-C50C-407E-A947-70E740481C1C}">
                <a14:useLocalDpi xmlns:a14="http://schemas.microsoft.com/office/drawing/2010/main" val="0"/>
              </a:ext>
            </a:extLst>
          </a:blip>
          <a:srcRect l="9941" b="16749"/>
          <a:stretch/>
        </p:blipFill>
        <p:spPr bwMode="auto">
          <a:xfrm>
            <a:off x="6220326" y="2800350"/>
            <a:ext cx="2470484" cy="1524000"/>
          </a:xfrm>
          <a:prstGeom prst="rect">
            <a:avLst/>
          </a:prstGeom>
          <a:noFill/>
          <a:ln>
            <a:noFill/>
          </a:ln>
        </p:spPr>
      </p:pic>
      <p:sp>
        <p:nvSpPr>
          <p:cNvPr id="18" name="Rectangle 17"/>
          <p:cNvSpPr/>
          <p:nvPr/>
        </p:nvSpPr>
        <p:spPr>
          <a:xfrm>
            <a:off x="6096000" y="2800350"/>
            <a:ext cx="2594810" cy="1524000"/>
          </a:xfrm>
          <a:prstGeom prst="rect">
            <a:avLst/>
          </a:prstGeom>
          <a:gradFill flip="none" rotWithShape="1">
            <a:gsLst>
              <a:gs pos="38000">
                <a:srgbClr val="C7E1F8">
                  <a:alpha val="75000"/>
                </a:srgbClr>
              </a:gs>
              <a:gs pos="0">
                <a:srgbClr val="E0F4F4"/>
              </a:gs>
              <a:gs pos="100000">
                <a:schemeClr val="accent1">
                  <a:tint val="50000"/>
                  <a:shade val="100000"/>
                  <a:satMod val="350000"/>
                  <a:alpha val="0"/>
                </a:schemeClr>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TextBox 19"/>
          <p:cNvSpPr txBox="1"/>
          <p:nvPr/>
        </p:nvSpPr>
        <p:spPr>
          <a:xfrm>
            <a:off x="5334000" y="3333750"/>
            <a:ext cx="1143000" cy="553998"/>
          </a:xfrm>
          <a:prstGeom prst="rect">
            <a:avLst/>
          </a:prstGeom>
          <a:noFill/>
          <a:ln>
            <a:solidFill>
              <a:schemeClr val="tx1"/>
            </a:solidFill>
          </a:ln>
        </p:spPr>
        <p:txBody>
          <a:bodyPr wrap="square" rtlCol="0">
            <a:spAutoFit/>
          </a:bodyPr>
          <a:lstStyle/>
          <a:p>
            <a:pPr algn="ctr"/>
            <a:r>
              <a:rPr lang="en-US" b="1" dirty="0">
                <a:solidFill>
                  <a:srgbClr val="28999C"/>
                </a:solidFill>
              </a:rPr>
              <a:t> 8.5% </a:t>
            </a:r>
            <a:r>
              <a:rPr lang="en-US" sz="1200" b="1" dirty="0">
                <a:solidFill>
                  <a:srgbClr val="28999C"/>
                </a:solidFill>
              </a:rPr>
              <a:t>index credit</a:t>
            </a:r>
          </a:p>
        </p:txBody>
      </p:sp>
      <p:sp>
        <p:nvSpPr>
          <p:cNvPr id="19" name="TextBox 18">
            <a:extLst>
              <a:ext uri="{FF2B5EF4-FFF2-40B4-BE49-F238E27FC236}">
                <a16:creationId xmlns:a16="http://schemas.microsoft.com/office/drawing/2014/main" id="{A3FC01EB-39A9-F105-6D57-D85ACD96D82D}"/>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3273405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par>
                                <p:cTn id="39" presetID="26" presetClass="emph" presetSubtype="0" fill="hold" nodeType="withEffect">
                                  <p:stCondLst>
                                    <p:cond delay="0"/>
                                  </p:stCondLst>
                                  <p:childTnLst>
                                    <p:animEffect transition="out" filter="fade">
                                      <p:cBhvr>
                                        <p:cTn id="40" dur="500" tmFilter="0, 0; .2, .5; .8, .5; 1, 0"/>
                                        <p:tgtEl>
                                          <p:spTgt spid="17"/>
                                        </p:tgtEl>
                                      </p:cBhvr>
                                    </p:animEffect>
                                    <p:animScale>
                                      <p:cBhvr>
                                        <p:cTn id="41" dur="250" autoRev="1" fill="hold"/>
                                        <p:tgtEl>
                                          <p:spTgt spid="17"/>
                                        </p:tgtEl>
                                      </p:cBhvr>
                                      <p:by x="105000" y="105000"/>
                                    </p:animScale>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build="p"/>
      <p:bldP spid="6" grpId="0"/>
      <p:bldP spid="7" grpId="0"/>
      <p:bldP spid="18"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Which strategy is right for your client?</a:t>
            </a:r>
          </a:p>
        </p:txBody>
      </p:sp>
      <p:graphicFrame>
        <p:nvGraphicFramePr>
          <p:cNvPr id="14" name="Table 13"/>
          <p:cNvGraphicFramePr>
            <a:graphicFrameLocks noGrp="1"/>
          </p:cNvGraphicFramePr>
          <p:nvPr>
            <p:extLst>
              <p:ext uri="{D42A27DB-BD31-4B8C-83A1-F6EECF244321}">
                <p14:modId xmlns:p14="http://schemas.microsoft.com/office/powerpoint/2010/main" val="1738804158"/>
              </p:ext>
            </p:extLst>
          </p:nvPr>
        </p:nvGraphicFramePr>
        <p:xfrm>
          <a:off x="509548" y="873125"/>
          <a:ext cx="6119851" cy="3609974"/>
        </p:xfrm>
        <a:graphic>
          <a:graphicData uri="http://schemas.openxmlformats.org/drawingml/2006/table">
            <a:tbl>
              <a:tblPr firstRow="1" firstCol="1" bandRow="1">
                <a:tableStyleId>{5C22544A-7EE6-4342-B048-85BDC9FD1C3A}</a:tableStyleId>
              </a:tblPr>
              <a:tblGrid>
                <a:gridCol w="2083352">
                  <a:extLst>
                    <a:ext uri="{9D8B030D-6E8A-4147-A177-3AD203B41FA5}">
                      <a16:colId xmlns:a16="http://schemas.microsoft.com/office/drawing/2014/main" val="20000"/>
                    </a:ext>
                  </a:extLst>
                </a:gridCol>
                <a:gridCol w="4036499">
                  <a:extLst>
                    <a:ext uri="{9D8B030D-6E8A-4147-A177-3AD203B41FA5}">
                      <a16:colId xmlns:a16="http://schemas.microsoft.com/office/drawing/2014/main" val="20001"/>
                    </a:ext>
                  </a:extLst>
                </a:gridCol>
              </a:tblGrid>
              <a:tr h="576249">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en-US" sz="1600" dirty="0">
                          <a:effectLst/>
                        </a:rPr>
                        <a:t>Strategy</a:t>
                      </a:r>
                      <a:endParaRPr lang="en-US" sz="1600" dirty="0">
                        <a:effectLst/>
                        <a:latin typeface="+mn-lt"/>
                        <a:ea typeface="Times New Roman"/>
                        <a:cs typeface="Times New Roman"/>
                      </a:endParaRPr>
                    </a:p>
                  </a:txBody>
                  <a:tcPr marL="62346" marR="62346" marT="0" marB="0" anchor="ctr">
                    <a:solidFill>
                      <a:srgbClr val="0072C6"/>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dirty="0">
                          <a:effectLst/>
                        </a:rPr>
                        <a:t>Generally, for clients who:</a:t>
                      </a:r>
                      <a:endParaRPr lang="en-US" sz="1600" dirty="0"/>
                    </a:p>
                  </a:txBody>
                  <a:tcPr marL="62346" marR="62346" marT="0" marB="0" anchor="ctr">
                    <a:solidFill>
                      <a:srgbClr val="0072C6"/>
                    </a:solidFill>
                  </a:tcPr>
                </a:tc>
                <a:extLst>
                  <a:ext uri="{0D108BD9-81ED-4DB2-BD59-A6C34878D82A}">
                    <a16:rowId xmlns:a16="http://schemas.microsoft.com/office/drawing/2014/main" val="10000"/>
                  </a:ext>
                </a:extLst>
              </a:tr>
              <a:tr h="596830">
                <a:tc>
                  <a:txBody>
                    <a:bodyPr/>
                    <a:lstStyle/>
                    <a:p>
                      <a:pPr marL="0" marR="0" lvl="0" indent="0" algn="l" defTabSz="685783" rtl="0" eaLnBrk="1" fontAlgn="auto" latinLnBrk="0" hangingPunct="1">
                        <a:lnSpc>
                          <a:spcPct val="115000"/>
                        </a:lnSpc>
                        <a:spcBef>
                          <a:spcPts val="0"/>
                        </a:spcBef>
                        <a:spcAft>
                          <a:spcPts val="0"/>
                        </a:spcAft>
                        <a:buClrTx/>
                        <a:buSzTx/>
                        <a:buFontTx/>
                        <a:buNone/>
                        <a:tabLst/>
                        <a:defRPr/>
                      </a:pPr>
                      <a:r>
                        <a:rPr lang="en-US" sz="1200" dirty="0">
                          <a:effectLst/>
                        </a:rPr>
                        <a:t>S&amp;P 500</a:t>
                      </a:r>
                      <a:r>
                        <a:rPr lang="en-US" sz="1200" dirty="0"/>
                        <a:t>®</a:t>
                      </a:r>
                    </a:p>
                    <a:p>
                      <a:pPr marL="0" marR="0" algn="l">
                        <a:lnSpc>
                          <a:spcPct val="115000"/>
                        </a:lnSpc>
                        <a:spcBef>
                          <a:spcPts val="0"/>
                        </a:spcBef>
                        <a:spcAft>
                          <a:spcPts val="0"/>
                        </a:spcAft>
                      </a:pPr>
                      <a:r>
                        <a:rPr lang="en-US" sz="1200" dirty="0">
                          <a:effectLst/>
                          <a:latin typeface="Calibri"/>
                          <a:ea typeface="Times New Roman"/>
                          <a:cs typeface="Times New Roman"/>
                        </a:rPr>
                        <a:t>One-Year 100% Participation</a:t>
                      </a:r>
                    </a:p>
                  </a:txBody>
                  <a:tcPr marL="62346" marR="62346" marT="0" marB="0" anchor="ctr">
                    <a:solidFill>
                      <a:srgbClr val="0072C6"/>
                    </a:solidFill>
                  </a:tcPr>
                </a:tc>
                <a:tc>
                  <a:txBody>
                    <a:bodyPr/>
                    <a:lstStyle/>
                    <a:p>
                      <a:pPr marL="0" marR="0" algn="l">
                        <a:lnSpc>
                          <a:spcPct val="115000"/>
                        </a:lnSpc>
                        <a:spcBef>
                          <a:spcPts val="0"/>
                        </a:spcBef>
                        <a:spcAft>
                          <a:spcPts val="0"/>
                        </a:spcAft>
                      </a:pPr>
                      <a:r>
                        <a:rPr lang="en-US" sz="1200" dirty="0">
                          <a:effectLst/>
                          <a:latin typeface="+mn-lt"/>
                          <a:ea typeface="Times New Roman"/>
                          <a:cs typeface="Times New Roman"/>
                        </a:rPr>
                        <a:t>believe the index will perform at an average or slightly above average rate</a:t>
                      </a:r>
                      <a:endParaRPr lang="en-US" sz="1200" dirty="0">
                        <a:effectLst/>
                        <a:latin typeface="Calibri"/>
                        <a:ea typeface="Times New Roman"/>
                        <a:cs typeface="Times New Roman"/>
                      </a:endParaRPr>
                    </a:p>
                  </a:txBody>
                  <a:tcPr marL="62346" marR="62346" marT="0" marB="0" anchor="ctr">
                    <a:solidFill>
                      <a:srgbClr val="4CCED1">
                        <a:alpha val="50000"/>
                      </a:srgbClr>
                    </a:solidFill>
                  </a:tcPr>
                </a:tc>
                <a:extLst>
                  <a:ext uri="{0D108BD9-81ED-4DB2-BD59-A6C34878D82A}">
                    <a16:rowId xmlns:a16="http://schemas.microsoft.com/office/drawing/2014/main" val="10001"/>
                  </a:ext>
                </a:extLst>
              </a:tr>
              <a:tr h="596830">
                <a:tc>
                  <a:txBody>
                    <a:bodyPr/>
                    <a:lstStyle/>
                    <a:p>
                      <a:pPr marL="0" marR="0" lvl="0" indent="0" algn="l" defTabSz="685783" rtl="0" eaLnBrk="1" fontAlgn="auto" latinLnBrk="0" hangingPunct="1">
                        <a:lnSpc>
                          <a:spcPct val="115000"/>
                        </a:lnSpc>
                        <a:spcBef>
                          <a:spcPts val="0"/>
                        </a:spcBef>
                        <a:spcAft>
                          <a:spcPts val="0"/>
                        </a:spcAft>
                        <a:buClrTx/>
                        <a:buSzTx/>
                        <a:buFontTx/>
                        <a:buNone/>
                        <a:tabLst/>
                        <a:defRPr/>
                      </a:pPr>
                      <a:r>
                        <a:rPr lang="en-US" sz="1200" dirty="0">
                          <a:effectLst/>
                        </a:rPr>
                        <a:t>S&amp;P 500</a:t>
                      </a:r>
                      <a:r>
                        <a:rPr lang="en-US" sz="1200" dirty="0"/>
                        <a:t>®</a:t>
                      </a:r>
                    </a:p>
                    <a:p>
                      <a:pPr marL="0" marR="0" algn="l">
                        <a:lnSpc>
                          <a:spcPct val="115000"/>
                        </a:lnSpc>
                        <a:spcBef>
                          <a:spcPts val="0"/>
                        </a:spcBef>
                        <a:spcAft>
                          <a:spcPts val="0"/>
                        </a:spcAft>
                      </a:pPr>
                      <a:r>
                        <a:rPr lang="en-US" sz="1200" dirty="0">
                          <a:effectLst/>
                          <a:latin typeface="Calibri"/>
                          <a:ea typeface="Times New Roman"/>
                          <a:cs typeface="Times New Roman"/>
                        </a:rPr>
                        <a:t>One-Year High Participation</a:t>
                      </a:r>
                    </a:p>
                  </a:txBody>
                  <a:tcPr marL="62346" marR="62346" marT="0" marB="0" anchor="ctr">
                    <a:solidFill>
                      <a:srgbClr val="0072C6"/>
                    </a:solidFill>
                  </a:tcPr>
                </a:tc>
                <a:tc>
                  <a:txBody>
                    <a:bodyPr/>
                    <a:lstStyle/>
                    <a:p>
                      <a:pPr marL="0" marR="0" algn="l">
                        <a:lnSpc>
                          <a:spcPct val="115000"/>
                        </a:lnSpc>
                        <a:spcBef>
                          <a:spcPts val="0"/>
                        </a:spcBef>
                        <a:spcAft>
                          <a:spcPts val="0"/>
                        </a:spcAft>
                      </a:pPr>
                      <a:r>
                        <a:rPr lang="en-US" sz="1200" dirty="0">
                          <a:effectLst/>
                        </a:rPr>
                        <a:t>believe the index will perform below the cap or below the index average</a:t>
                      </a:r>
                      <a:endParaRPr lang="en-US" sz="1200" dirty="0">
                        <a:effectLst/>
                        <a:latin typeface="Calibri"/>
                        <a:ea typeface="Times New Roman"/>
                        <a:cs typeface="Times New Roman"/>
                      </a:endParaRPr>
                    </a:p>
                  </a:txBody>
                  <a:tcPr marL="62346" marR="62346" marT="0" marB="0" anchor="ctr">
                    <a:solidFill>
                      <a:srgbClr val="4CCED1">
                        <a:alpha val="25000"/>
                      </a:srgbClr>
                    </a:solidFill>
                  </a:tcPr>
                </a:tc>
                <a:extLst>
                  <a:ext uri="{0D108BD9-81ED-4DB2-BD59-A6C34878D82A}">
                    <a16:rowId xmlns:a16="http://schemas.microsoft.com/office/drawing/2014/main" val="10002"/>
                  </a:ext>
                </a:extLst>
              </a:tr>
              <a:tr h="596830">
                <a:tc>
                  <a:txBody>
                    <a:bodyPr/>
                    <a:lstStyle/>
                    <a:p>
                      <a:pPr marL="0" marR="0" lvl="0" indent="0" algn="l" defTabSz="685783" rtl="0" eaLnBrk="1" fontAlgn="auto" latinLnBrk="0" hangingPunct="1">
                        <a:lnSpc>
                          <a:spcPct val="115000"/>
                        </a:lnSpc>
                        <a:spcBef>
                          <a:spcPts val="0"/>
                        </a:spcBef>
                        <a:spcAft>
                          <a:spcPts val="0"/>
                        </a:spcAft>
                        <a:buClrTx/>
                        <a:buSzTx/>
                        <a:buFontTx/>
                        <a:buNone/>
                        <a:tabLst/>
                        <a:defRPr/>
                      </a:pPr>
                      <a:r>
                        <a:rPr lang="en-US" sz="1200" dirty="0">
                          <a:effectLst/>
                        </a:rPr>
                        <a:t>S&amp;P 500</a:t>
                      </a:r>
                      <a:r>
                        <a:rPr lang="en-US" sz="1200" dirty="0"/>
                        <a:t>®</a:t>
                      </a:r>
                    </a:p>
                    <a:p>
                      <a:pPr marL="0" marR="0" algn="l">
                        <a:lnSpc>
                          <a:spcPct val="115000"/>
                        </a:lnSpc>
                        <a:spcBef>
                          <a:spcPts val="0"/>
                        </a:spcBef>
                        <a:spcAft>
                          <a:spcPts val="0"/>
                        </a:spcAft>
                      </a:pPr>
                      <a:r>
                        <a:rPr lang="en-US" sz="1200" dirty="0">
                          <a:effectLst/>
                          <a:latin typeface="Calibri"/>
                          <a:ea typeface="Times New Roman"/>
                          <a:cs typeface="Times New Roman"/>
                        </a:rPr>
                        <a:t>One-Year Uncapped</a:t>
                      </a:r>
                    </a:p>
                  </a:txBody>
                  <a:tcPr marL="62346" marR="62346" marT="0" marB="0" anchor="ctr">
                    <a:solidFill>
                      <a:srgbClr val="0072C6"/>
                    </a:solidFill>
                  </a:tcPr>
                </a:tc>
                <a:tc>
                  <a:txBody>
                    <a:bodyPr/>
                    <a:lstStyle/>
                    <a:p>
                      <a:pPr marL="0" marR="0" algn="l">
                        <a:lnSpc>
                          <a:spcPct val="115000"/>
                        </a:lnSpc>
                        <a:spcBef>
                          <a:spcPts val="0"/>
                        </a:spcBef>
                        <a:spcAft>
                          <a:spcPts val="0"/>
                        </a:spcAft>
                      </a:pPr>
                      <a:r>
                        <a:rPr lang="en-US" sz="1200" dirty="0">
                          <a:effectLst/>
                        </a:rPr>
                        <a:t>believe the market will outperform the cap</a:t>
                      </a:r>
                      <a:endParaRPr lang="en-US" sz="1200" dirty="0">
                        <a:effectLst/>
                        <a:latin typeface="Calibri"/>
                        <a:ea typeface="Times New Roman"/>
                        <a:cs typeface="Times New Roman"/>
                      </a:endParaRPr>
                    </a:p>
                  </a:txBody>
                  <a:tcPr marL="62346" marR="62346" marT="0" marB="0" anchor="ctr">
                    <a:solidFill>
                      <a:srgbClr val="4CCED1">
                        <a:alpha val="50000"/>
                      </a:srgbClr>
                    </a:solidFill>
                  </a:tcPr>
                </a:tc>
                <a:extLst>
                  <a:ext uri="{0D108BD9-81ED-4DB2-BD59-A6C34878D82A}">
                    <a16:rowId xmlns:a16="http://schemas.microsoft.com/office/drawing/2014/main" val="10003"/>
                  </a:ext>
                </a:extLst>
              </a:tr>
              <a:tr h="646405">
                <a:tc>
                  <a:txBody>
                    <a:bodyPr/>
                    <a:lstStyle/>
                    <a:p>
                      <a:pPr marL="0" marR="0" algn="l">
                        <a:lnSpc>
                          <a:spcPct val="115000"/>
                        </a:lnSpc>
                        <a:spcBef>
                          <a:spcPts val="0"/>
                        </a:spcBef>
                        <a:spcAft>
                          <a:spcPts val="0"/>
                        </a:spcAft>
                      </a:pPr>
                      <a:r>
                        <a:rPr lang="en-US" sz="1200" dirty="0" err="1">
                          <a:effectLst/>
                        </a:rPr>
                        <a:t>BofA</a:t>
                      </a:r>
                      <a:r>
                        <a:rPr lang="en-US" sz="1200" dirty="0">
                          <a:effectLst/>
                        </a:rPr>
                        <a:t> U.S. Agility Index: One-Year Uncapped</a:t>
                      </a:r>
                      <a:endParaRPr lang="en-US" sz="1200" dirty="0">
                        <a:effectLst/>
                        <a:latin typeface="Calibri"/>
                        <a:ea typeface="Times New Roman"/>
                        <a:cs typeface="Times New Roman"/>
                      </a:endParaRPr>
                    </a:p>
                  </a:txBody>
                  <a:tcPr marL="62346" marR="62346" marT="0" marB="0" anchor="ctr">
                    <a:solidFill>
                      <a:srgbClr val="0072C6"/>
                    </a:solidFill>
                  </a:tcPr>
                </a:tc>
                <a:tc>
                  <a:txBody>
                    <a:bodyPr/>
                    <a:lstStyle/>
                    <a:p>
                      <a:pPr marL="0" marR="0" algn="l">
                        <a:lnSpc>
                          <a:spcPct val="115000"/>
                        </a:lnSpc>
                        <a:spcBef>
                          <a:spcPts val="0"/>
                        </a:spcBef>
                        <a:spcAft>
                          <a:spcPts val="0"/>
                        </a:spcAft>
                      </a:pPr>
                      <a:r>
                        <a:rPr lang="en-US" sz="1200" dirty="0">
                          <a:effectLst/>
                        </a:rPr>
                        <a:t>those who desire an index designed to provide more consistent performance in different market environments</a:t>
                      </a:r>
                      <a:endParaRPr lang="en-US" sz="1200" dirty="0">
                        <a:effectLst/>
                        <a:latin typeface="Calibri"/>
                        <a:ea typeface="Times New Roman"/>
                        <a:cs typeface="Times New Roman"/>
                      </a:endParaRPr>
                    </a:p>
                  </a:txBody>
                  <a:tcPr marL="62346" marR="62346" marT="0" marB="0" anchor="ctr">
                    <a:solidFill>
                      <a:srgbClr val="4CCED1">
                        <a:alpha val="25000"/>
                      </a:srgbClr>
                    </a:solidFill>
                  </a:tcPr>
                </a:tc>
                <a:extLst>
                  <a:ext uri="{0D108BD9-81ED-4DB2-BD59-A6C34878D82A}">
                    <a16:rowId xmlns:a16="http://schemas.microsoft.com/office/drawing/2014/main" val="10004"/>
                  </a:ext>
                </a:extLst>
              </a:tr>
              <a:tr h="596830">
                <a:tc>
                  <a:txBody>
                    <a:bodyPr/>
                    <a:lstStyle/>
                    <a:p>
                      <a:pPr marL="0" marR="0" algn="l">
                        <a:lnSpc>
                          <a:spcPct val="115000"/>
                        </a:lnSpc>
                        <a:spcBef>
                          <a:spcPts val="0"/>
                        </a:spcBef>
                        <a:spcAft>
                          <a:spcPts val="0"/>
                        </a:spcAft>
                      </a:pPr>
                      <a:r>
                        <a:rPr lang="en-US" sz="1200" dirty="0">
                          <a:effectLst/>
                        </a:rPr>
                        <a:t>Fixed account</a:t>
                      </a:r>
                      <a:endParaRPr lang="en-US" sz="1200" dirty="0">
                        <a:effectLst/>
                        <a:latin typeface="Calibri"/>
                        <a:ea typeface="Times New Roman"/>
                        <a:cs typeface="Times New Roman"/>
                      </a:endParaRPr>
                    </a:p>
                  </a:txBody>
                  <a:tcPr marL="62346" marR="62346" marT="0" marB="0" anchor="ctr">
                    <a:solidFill>
                      <a:srgbClr val="0072C6"/>
                    </a:solidFill>
                  </a:tcPr>
                </a:tc>
                <a:tc>
                  <a:txBody>
                    <a:bodyPr/>
                    <a:lstStyle/>
                    <a:p>
                      <a:pPr marL="0" marR="0" algn="l">
                        <a:lnSpc>
                          <a:spcPct val="115000"/>
                        </a:lnSpc>
                        <a:spcBef>
                          <a:spcPts val="0"/>
                        </a:spcBef>
                        <a:spcAft>
                          <a:spcPts val="0"/>
                        </a:spcAft>
                      </a:pPr>
                      <a:r>
                        <a:rPr lang="en-US" sz="1200" dirty="0">
                          <a:effectLst/>
                        </a:rPr>
                        <a:t>may not be comfortable with allocating all of their money to an index</a:t>
                      </a:r>
                      <a:r>
                        <a:rPr lang="en-US" sz="1200" baseline="0" dirty="0">
                          <a:effectLst/>
                        </a:rPr>
                        <a:t> interest </a:t>
                      </a:r>
                      <a:r>
                        <a:rPr lang="en-US" sz="1200" dirty="0">
                          <a:effectLst/>
                        </a:rPr>
                        <a:t>strategy</a:t>
                      </a:r>
                      <a:endParaRPr lang="en-US" sz="1200" dirty="0">
                        <a:effectLst/>
                        <a:latin typeface="Calibri"/>
                        <a:ea typeface="Times New Roman"/>
                        <a:cs typeface="Times New Roman"/>
                      </a:endParaRPr>
                    </a:p>
                  </a:txBody>
                  <a:tcPr marL="62346" marR="62346" marT="0" marB="0" anchor="ctr">
                    <a:solidFill>
                      <a:srgbClr val="4CCED1">
                        <a:alpha val="25000"/>
                      </a:srgbClr>
                    </a:solidFill>
                  </a:tcPr>
                </a:tc>
                <a:extLst>
                  <a:ext uri="{0D108BD9-81ED-4DB2-BD59-A6C34878D82A}">
                    <a16:rowId xmlns:a16="http://schemas.microsoft.com/office/drawing/2014/main" val="1346716987"/>
                  </a:ext>
                </a:extLst>
              </a:tr>
            </a:tbl>
          </a:graphicData>
        </a:graphic>
      </p:graphicFrame>
      <p:sp>
        <p:nvSpPr>
          <p:cNvPr id="2" name="TextBox 1">
            <a:extLst>
              <a:ext uri="{FF2B5EF4-FFF2-40B4-BE49-F238E27FC236}">
                <a16:creationId xmlns:a16="http://schemas.microsoft.com/office/drawing/2014/main" id="{4DE1A687-1B4B-E511-BFA6-A84B26584A46}"/>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2549004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Look-back calculator</a:t>
            </a:r>
          </a:p>
        </p:txBody>
      </p:sp>
      <p:sp>
        <p:nvSpPr>
          <p:cNvPr id="2" name="Content Placeholder 1"/>
          <p:cNvSpPr>
            <a:spLocks noGrp="1"/>
          </p:cNvSpPr>
          <p:nvPr>
            <p:ph idx="1"/>
          </p:nvPr>
        </p:nvSpPr>
        <p:spPr>
          <a:xfrm>
            <a:off x="357188" y="965200"/>
            <a:ext cx="4333949" cy="3581400"/>
          </a:xfrm>
        </p:spPr>
        <p:txBody>
          <a:bodyPr/>
          <a:lstStyle/>
          <a:p>
            <a:r>
              <a:rPr lang="en-US" dirty="0"/>
              <a:t>Available on DiscoverIUL.com</a:t>
            </a:r>
          </a:p>
          <a:p>
            <a:r>
              <a:rPr lang="en-US" dirty="0"/>
              <a:t>Helps you help clients assess the index interest rate potential of the various crediting strategies</a:t>
            </a:r>
          </a:p>
          <a:p>
            <a:endParaRPr lang="en-US" dirty="0"/>
          </a:p>
        </p:txBody>
      </p:sp>
      <p:pic>
        <p:nvPicPr>
          <p:cNvPr id="5" name="Picture 2" descr="C:\Users\req84820\Desktop\GettyImages-482976074-screens.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181600" y="1657350"/>
            <a:ext cx="3547846" cy="230010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5738750" y="1769175"/>
            <a:ext cx="2500233"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a:extLst>
              <a:ext uri="{FF2B5EF4-FFF2-40B4-BE49-F238E27FC236}">
                <a16:creationId xmlns:a16="http://schemas.microsoft.com/office/drawing/2014/main" id="{BF97908A-81BC-F14A-3C88-CE48C7603939}"/>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2665714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Will the policy perform as illustrated?</a:t>
            </a:r>
          </a:p>
        </p:txBody>
      </p:sp>
      <p:sp>
        <p:nvSpPr>
          <p:cNvPr id="2" name="Content Placeholder 1"/>
          <p:cNvSpPr>
            <a:spLocks noGrp="1"/>
          </p:cNvSpPr>
          <p:nvPr>
            <p:ph idx="1"/>
          </p:nvPr>
        </p:nvSpPr>
        <p:spPr/>
        <p:txBody>
          <a:bodyPr/>
          <a:lstStyle/>
          <a:p>
            <a:r>
              <a:rPr lang="en-US" b="1" dirty="0">
                <a:solidFill>
                  <a:srgbClr val="0072C6"/>
                </a:solidFill>
              </a:rPr>
              <a:t>No</a:t>
            </a:r>
          </a:p>
          <a:p>
            <a:r>
              <a:rPr lang="en-US" dirty="0"/>
              <a:t>If it performs better</a:t>
            </a:r>
          </a:p>
          <a:p>
            <a:pPr lvl="1"/>
            <a:r>
              <a:rPr lang="en-US" dirty="0"/>
              <a:t>Clients have more flexibility</a:t>
            </a:r>
          </a:p>
          <a:p>
            <a:r>
              <a:rPr lang="en-US" dirty="0"/>
              <a:t>If it performs worse</a:t>
            </a:r>
          </a:p>
          <a:p>
            <a:pPr lvl="1"/>
            <a:r>
              <a:rPr lang="en-US" dirty="0"/>
              <a:t>Client may need to make adjustments</a:t>
            </a:r>
          </a:p>
        </p:txBody>
      </p:sp>
      <p:sp>
        <p:nvSpPr>
          <p:cNvPr id="4" name="TextBox 3">
            <a:extLst>
              <a:ext uri="{FF2B5EF4-FFF2-40B4-BE49-F238E27FC236}">
                <a16:creationId xmlns:a16="http://schemas.microsoft.com/office/drawing/2014/main" id="{1ED51F0F-6E91-8E4C-5D63-7701CAB66103}"/>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254099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Set yourself up for success</a:t>
            </a:r>
          </a:p>
        </p:txBody>
      </p:sp>
      <p:sp>
        <p:nvSpPr>
          <p:cNvPr id="2" name="Content Placeholder 1"/>
          <p:cNvSpPr>
            <a:spLocks noGrp="1"/>
          </p:cNvSpPr>
          <p:nvPr>
            <p:ph idx="1"/>
          </p:nvPr>
        </p:nvSpPr>
        <p:spPr/>
        <p:txBody>
          <a:bodyPr/>
          <a:lstStyle/>
          <a:p>
            <a:r>
              <a:rPr lang="en-US" sz="2800" dirty="0"/>
              <a:t>Prepare your client for: </a:t>
            </a:r>
          </a:p>
          <a:p>
            <a:pPr lvl="1"/>
            <a:r>
              <a:rPr lang="en-US" sz="2400" dirty="0"/>
              <a:t>Upcoming policy reviews</a:t>
            </a:r>
          </a:p>
          <a:p>
            <a:pPr lvl="1"/>
            <a:r>
              <a:rPr lang="en-US" sz="2400" dirty="0"/>
              <a:t>Receiving their annual statement</a:t>
            </a:r>
            <a:endParaRPr lang="en-US" sz="1800" dirty="0"/>
          </a:p>
        </p:txBody>
      </p:sp>
      <p:sp>
        <p:nvSpPr>
          <p:cNvPr id="4" name="TextBox 3">
            <a:extLst>
              <a:ext uri="{FF2B5EF4-FFF2-40B4-BE49-F238E27FC236}">
                <a16:creationId xmlns:a16="http://schemas.microsoft.com/office/drawing/2014/main" id="{8CF5F97B-EDBA-0B41-77B2-D60DD5A74217}"/>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3622595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The next steps</a:t>
            </a:r>
          </a:p>
        </p:txBody>
      </p:sp>
      <p:sp>
        <p:nvSpPr>
          <p:cNvPr id="2" name="Content Placeholder 1"/>
          <p:cNvSpPr>
            <a:spLocks noGrp="1"/>
          </p:cNvSpPr>
          <p:nvPr>
            <p:ph idx="1"/>
          </p:nvPr>
        </p:nvSpPr>
        <p:spPr/>
        <p:txBody>
          <a:bodyPr/>
          <a:lstStyle/>
          <a:p>
            <a:r>
              <a:rPr lang="en-US" sz="2800" dirty="0"/>
              <a:t>Watch the product-specific presentations</a:t>
            </a:r>
          </a:p>
          <a:p>
            <a:pPr lvl="1"/>
            <a:r>
              <a:rPr lang="en-US" sz="1800" dirty="0"/>
              <a:t>How Income Advantage &amp; Life Protection Advantage work</a:t>
            </a:r>
          </a:p>
          <a:p>
            <a:pPr lvl="1"/>
            <a:r>
              <a:rPr lang="en-US" sz="1800" dirty="0"/>
              <a:t>A comparison of similarities and differences</a:t>
            </a:r>
          </a:p>
          <a:p>
            <a:pPr lvl="1"/>
            <a:r>
              <a:rPr lang="en-US" sz="1800" dirty="0"/>
              <a:t>Who each product works best for, including case studies</a:t>
            </a:r>
          </a:p>
          <a:p>
            <a:pPr lvl="1"/>
            <a:r>
              <a:rPr lang="en-US" sz="1800" dirty="0"/>
              <a:t>Features included at no additional charge</a:t>
            </a:r>
          </a:p>
          <a:p>
            <a:pPr lvl="1"/>
            <a:r>
              <a:rPr lang="en-US" sz="1800" dirty="0"/>
              <a:t>Optional riders to customize a policy</a:t>
            </a:r>
            <a:br>
              <a:rPr lang="en-US" sz="1800" dirty="0"/>
            </a:br>
            <a:br>
              <a:rPr lang="en-US" sz="1800" dirty="0"/>
            </a:br>
            <a:r>
              <a:rPr lang="en-US" sz="1800" dirty="0">
                <a:solidFill>
                  <a:schemeClr val="tx1"/>
                </a:solidFill>
              </a:rPr>
              <a:t>Learn more at DiscoverIUL.com &amp; Sales Professional Access (SPA)</a:t>
            </a:r>
          </a:p>
        </p:txBody>
      </p:sp>
      <p:sp>
        <p:nvSpPr>
          <p:cNvPr id="4" name="TextBox 3">
            <a:extLst>
              <a:ext uri="{FF2B5EF4-FFF2-40B4-BE49-F238E27FC236}">
                <a16:creationId xmlns:a16="http://schemas.microsoft.com/office/drawing/2014/main" id="{7FAEBB52-4687-A156-5B9A-F243657C87E0}"/>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750237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prstGeom prst="rect">
            <a:avLst/>
          </a:prstGeom>
        </p:spPr>
        <p:txBody>
          <a:bodyPr>
            <a:normAutofit/>
          </a:bodyPr>
          <a:lstStyle/>
          <a:p>
            <a:r>
              <a:rPr lang="en-US" sz="2800" dirty="0"/>
              <a:t>S&amp;P 500</a:t>
            </a:r>
            <a:r>
              <a:rPr lang="en-US" sz="2800" baseline="30000" dirty="0"/>
              <a:t>®</a:t>
            </a:r>
            <a:r>
              <a:rPr lang="en-US" sz="2800" dirty="0"/>
              <a:t> Index Notice</a:t>
            </a:r>
          </a:p>
        </p:txBody>
      </p:sp>
      <p:sp>
        <p:nvSpPr>
          <p:cNvPr id="6" name="Content Placeholder 6"/>
          <p:cNvSpPr>
            <a:spLocks noGrp="1"/>
          </p:cNvSpPr>
          <p:nvPr>
            <p:ph idx="1"/>
          </p:nvPr>
        </p:nvSpPr>
        <p:spPr>
          <a:xfrm>
            <a:off x="357188" y="965200"/>
            <a:ext cx="8482012" cy="3581400"/>
          </a:xfrm>
        </p:spPr>
        <p:txBody>
          <a:bodyPr/>
          <a:lstStyle/>
          <a:p>
            <a:pPr marL="0" indent="0">
              <a:buNone/>
            </a:pPr>
            <a:r>
              <a:rPr lang="en-US" sz="800" dirty="0">
                <a:latin typeface="Arial" panose="020B0604020202020204" pitchFamily="34" charset="0"/>
                <a:cs typeface="Arial" panose="020B0604020202020204" pitchFamily="34" charset="0"/>
              </a:rPr>
              <a:t>The “index” is a product of S&amp;P Dow Jones Indices LLC or its affiliates (“SPDJI”) and has been licensed for use by United of Omaha. Standard &amp; Poor’s® and S&amp;P® are registered trademarks of Standard &amp; Poor’s Financial Services LLC (“S&amp;P”) and Dow Jones® is a registered trademark of Dow Jones Trademark Holdings LLC (“Dow Jones”). The trademarks have been licensed to SPDJI and have been sublicensed for use for certain purposes by United of Omaha. Income Advantage and Life Protection Advantage is not sponsored, endorsed, sold or promoted by SPDJI, Dow Jones, S&amp;P, or any of their respective affiliates (collectively, “S&amp;P Dow Jones Indices”). S&amp;P Dow Jones does not make any representation or warranty, express or implied, to the owners of Income Advantage and Life Protection Advantage and Life Protection Advantage or any member of the public regarding the advisability of investing in securities generally or in Income Advantage and Life Protection Advantage particularly or the ability of the index to track general market performance. S&amp;P Dow Jones Indices’ only relationship to United of Omaha with respect to the index is the licensing of the index and certain trademarks, service marks and/or trade names of S&amp;P Dow Jones Indices and or its licensors. The index is determined, composed and calculated by S&amp;P Dow Jones Indices without regard to United of Omaha or Income Advantage and Life Protection Advantage. S&amp;P Dow Jones indices has no obligation to take the needs of United of Omaha or the owners of Income Advantage and Life Protection Advantage into consideration in determining, composing or calculating the index. S&amp;P Dow Jones Indices is not responsible for and has not participated in the determination of the prices, and amount of Income Advantage and Life Protection Advantage or the timing of the issuance or sale of Income Advantage and Life Protection Advantage or in the determination or calculation of the equation by which Income Advantage and Life Protection Advantage is to be converted into cash, surrendered or redeemed, as the case may be. S&amp;P Dow Jones Indices has no obligation or liability in connection with the administration, marketing or trading of Income Advantage and Life Protection Advantage. There is no assurance that investment products based on the index will accurately track index performance or provide positive investment returns. S&amp;P Dow Jones Indices LLC is not an investment advisor. Inclusion of a security within an index is not a recommendation by S&amp;P Dow Jones Indices to buy, sell, or hold such security, nor is it considered to be investment advice.</a:t>
            </a:r>
          </a:p>
          <a:p>
            <a:pPr marL="0" indent="0">
              <a:buNone/>
            </a:pPr>
            <a:r>
              <a:rPr lang="en-US" sz="800" dirty="0">
                <a:latin typeface="Arial" panose="020B0604020202020204" pitchFamily="34" charset="0"/>
                <a:cs typeface="Arial" panose="020B0604020202020204" pitchFamily="34" charset="0"/>
              </a:rPr>
              <a:t> </a:t>
            </a:r>
          </a:p>
          <a:p>
            <a:pPr marL="0" indent="0">
              <a:buNone/>
            </a:pPr>
            <a:r>
              <a:rPr lang="en-US" sz="800" dirty="0">
                <a:latin typeface="Arial" panose="020B0604020202020204" pitchFamily="34" charset="0"/>
                <a:cs typeface="Arial" panose="020B0604020202020204" pitchFamily="34" charset="0"/>
              </a:rPr>
              <a:t>S&amp;P INDICES DOES NOT GUARANTEE THE ADEQUACY, ACCURACY, TIMELINESS AND/OR THE COMPLETENESS OF THE INDEX OR ANY DATA RELATED THERETO OR ANY COMMUNICATION, INCLUDING BUT NOT LIMITED TO, ORAL OR WRITTEN COMMUNICATION (INCLUDING ELECTRONIC COMMUNICATIONS) WITH RESPECT THERETO. S&amp;P DOW JONES INDICES SHALL NOT BE SUBJECT TO ANY DAMAGES OR LIABILITY FOR ANY ERRORS, OMISSIONS, OR DELAYS THEREIN. S&amp;P DOW JONES INDICES MAKES NO EXPRESS OR IMPLIED WARRANTIES, AND EXPRESSLY DISCLAIMS ALL WARRANTIES, OF MERCHANTABILITY OR FITNESS FOR A PARTICULAR PURPOSE OR USE OR AS TO RESULTS TO BE OBTAINED BY UNITED OF OMAHA, OWNERS OF </a:t>
            </a:r>
            <a:r>
              <a:rPr lang="en-US" sz="800" cap="all" dirty="0">
                <a:latin typeface="Arial" panose="020B0604020202020204" pitchFamily="34" charset="0"/>
                <a:cs typeface="Arial" panose="020B0604020202020204" pitchFamily="34" charset="0"/>
              </a:rPr>
              <a:t>Income Advantage and Life Protection ADVANTAGE, OR ANY OTHER PERSON OR ENTITY FROM THE USE OF THE INDEX OR WITH RESPECT TO ANY DATA RELATED TO THERETO. WITHOUT LIMITING ANY OF TH</a:t>
            </a:r>
            <a:r>
              <a:rPr lang="en-US" sz="800" dirty="0">
                <a:latin typeface="Arial" panose="020B0604020202020204" pitchFamily="34" charset="0"/>
                <a:cs typeface="Arial" panose="020B0604020202020204" pitchFamily="34" charset="0"/>
              </a:rPr>
              <a:t>E FOREGOING, IN NO EVENT WHATSOEVER SHALL S&amp;P DOW JONES INDICES BE LIABLE FOR ANY INDIRECT, SPECIAL, INCIDENTAL, PUNITIVE, OR CONSEQUENTIAL DAMAGES INCLUDING BUT NOT LIMITED TO, LOSS OF PROFITS, TRADING LOSSES, LOST TIME OR GOODWILL, EVEN IF THEY HAVE BEEN ADVISED OF THE POSSIBILITY OF SUCH DAMAGES, WHETHER IN CONTRACT, TORT, STRICT LIABILITY, OR OTHERWISE. THERE ARE NO THIRD PARTY BENEFICIARIES OF ANY AGREEMENTS OR ARRANGEMENTS BETWEEN S&amp;P DOW JONES INDICES AND UNITED OF OMAHA, OTHER THAN THE LICENSORS OF S&amp;P DOW JONES INDICES.</a:t>
            </a:r>
          </a:p>
          <a:p>
            <a:pPr marL="0" indent="0">
              <a:buNone/>
            </a:pPr>
            <a:endParaRPr lang="en-US" sz="8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17562F6F-A703-A901-63B1-0B49B9C08E5F}"/>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936448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prstGeom prst="rect">
            <a:avLst/>
          </a:prstGeom>
        </p:spPr>
        <p:txBody>
          <a:bodyPr>
            <a:normAutofit/>
          </a:bodyPr>
          <a:lstStyle/>
          <a:p>
            <a:r>
              <a:rPr lang="en-US" sz="2800" dirty="0"/>
              <a:t>Bank of America Disclosure</a:t>
            </a:r>
          </a:p>
        </p:txBody>
      </p:sp>
      <p:sp>
        <p:nvSpPr>
          <p:cNvPr id="6" name="Content Placeholder 6"/>
          <p:cNvSpPr>
            <a:spLocks noGrp="1"/>
          </p:cNvSpPr>
          <p:nvPr>
            <p:ph idx="1"/>
          </p:nvPr>
        </p:nvSpPr>
        <p:spPr>
          <a:xfrm>
            <a:off x="357188" y="965200"/>
            <a:ext cx="8482012" cy="3581400"/>
          </a:xfrm>
        </p:spPr>
        <p:txBody>
          <a:bodyPr/>
          <a:lstStyle/>
          <a:p>
            <a:pPr marL="0" indent="0">
              <a:buNone/>
            </a:pPr>
            <a:r>
              <a:rPr lang="en-US" sz="800" dirty="0" err="1"/>
              <a:t>BofA</a:t>
            </a:r>
            <a:r>
              <a:rPr lang="en-US" sz="800" dirty="0"/>
              <a:t> Securities Inc. and its affiliates (“</a:t>
            </a:r>
            <a:r>
              <a:rPr lang="en-US" sz="800" dirty="0" err="1"/>
              <a:t>BofAS</a:t>
            </a:r>
            <a:r>
              <a:rPr lang="en-US" sz="800" dirty="0"/>
              <a:t>”), </a:t>
            </a:r>
            <a:r>
              <a:rPr lang="en-US" sz="800" dirty="0" err="1"/>
              <a:t>BofA</a:t>
            </a:r>
            <a:r>
              <a:rPr lang="en-US" sz="800" dirty="0"/>
              <a:t> U.S. Agility Index (the “Index”) and related information, the name “</a:t>
            </a:r>
            <a:r>
              <a:rPr lang="en-US" sz="800" dirty="0" err="1"/>
              <a:t>BofAS</a:t>
            </a:r>
            <a:r>
              <a:rPr lang="en-US" sz="800" dirty="0"/>
              <a:t>”, and related trademarks, are intellectual property of </a:t>
            </a:r>
            <a:r>
              <a:rPr lang="en-US" sz="800" dirty="0" err="1"/>
              <a:t>BofAS</a:t>
            </a:r>
            <a:r>
              <a:rPr lang="en-US" sz="800" dirty="0"/>
              <a:t>, licensed from </a:t>
            </a:r>
            <a:r>
              <a:rPr lang="en-US" sz="800" dirty="0" err="1"/>
              <a:t>BofAS</a:t>
            </a:r>
            <a:r>
              <a:rPr lang="en-US" sz="800" dirty="0"/>
              <a:t> to Mutual of Omaha Insurance Company and United of Omaha Life Insurance Company (collectively, the “Licensee”). Neither the Licensee nor any fixed index annuity, indexed universal life insurance product or any other annuity product (collectively, the “Product”) referencing the Index is sponsored, operated, endorsed, sold or promoted by </a:t>
            </a:r>
            <a:r>
              <a:rPr lang="en-US" sz="800" dirty="0" err="1"/>
              <a:t>BofAS</a:t>
            </a:r>
            <a:r>
              <a:rPr lang="en-US" sz="800" dirty="0"/>
              <a:t>. Obligations to make payments under any Product are solely the obligation of Licensee pursuant to the term of the contract between Licensee and you, and are not the responsibility of </a:t>
            </a:r>
            <a:r>
              <a:rPr lang="en-US" sz="800" dirty="0" err="1"/>
              <a:t>BofAS</a:t>
            </a:r>
            <a:r>
              <a:rPr lang="en-US" sz="800" dirty="0"/>
              <a:t>. </a:t>
            </a:r>
            <a:r>
              <a:rPr lang="en-US" sz="800" dirty="0" err="1"/>
              <a:t>BofAS</a:t>
            </a:r>
            <a:r>
              <a:rPr lang="en-US" sz="800" dirty="0"/>
              <a:t>, the Index and related information, the names of </a:t>
            </a:r>
            <a:r>
              <a:rPr lang="en-US" sz="800" dirty="0" err="1"/>
              <a:t>BofAS</a:t>
            </a:r>
            <a:r>
              <a:rPr lang="en-US" sz="800" dirty="0"/>
              <a:t> and its affiliates, and related trademarks may not be copied, used, or distributed without </a:t>
            </a:r>
            <a:r>
              <a:rPr lang="en-US" sz="800" dirty="0" err="1"/>
              <a:t>BofAS’s</a:t>
            </a:r>
            <a:r>
              <a:rPr lang="en-US" sz="800" dirty="0"/>
              <a:t> prior written approval. The Products have not been passed on as to their legality or suitability, and are not regulated, issued, endorsed, sold, guaranteed, or promoted by </a:t>
            </a:r>
            <a:r>
              <a:rPr lang="en-US" sz="800" dirty="0" err="1"/>
              <a:t>BofAS</a:t>
            </a:r>
            <a:r>
              <a:rPr lang="en-US" sz="800" dirty="0"/>
              <a:t>. </a:t>
            </a:r>
            <a:r>
              <a:rPr lang="en-US" sz="800" dirty="0" err="1"/>
              <a:t>BofAS’s</a:t>
            </a:r>
            <a:r>
              <a:rPr lang="en-US" sz="800" dirty="0"/>
              <a:t> only relationship to Licensee is the licensing (or sub-licensing) of certain trademarks and trade names and the Index or components thereof and </a:t>
            </a:r>
            <a:r>
              <a:rPr lang="en-US" sz="800" dirty="0" err="1"/>
              <a:t>BofAS</a:t>
            </a:r>
            <a:r>
              <a:rPr lang="en-US" sz="800" dirty="0"/>
              <a:t> is not party to any transaction contemplated herein. While volatility controls may result in less fluctuation in rates of return as compared to products or indices without volatility controls, they may also reduce the overall rate of return as compared to products or indices not subject to volatility controls. BOFAS MAKES NO WARRANTIES AND BEARS NO LIABILITY WITH RESPECT TO THE INDEX, ANY RELATED INFORMATION, THE TRADEMARKS, OR THE PRODUCT(S) (INCLUDING WITHOUT LIMITATION, THEIR QUALITY, ACCURACY, SUITABILITY AND/OR COMPLETENESS)</a:t>
            </a:r>
            <a:r>
              <a:rPr lang="en-US" sz="800" dirty="0">
                <a:latin typeface="Arial" panose="020B0604020202020204" pitchFamily="34" charset="0"/>
                <a:cs typeface="Arial" panose="020B0604020202020204" pitchFamily="34" charset="0"/>
              </a:rPr>
              <a:t> </a:t>
            </a:r>
          </a:p>
          <a:p>
            <a:pPr marL="0" indent="0">
              <a:buNone/>
            </a:pPr>
            <a:endParaRPr lang="en-US" sz="8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17562F6F-A703-A901-63B1-0B49B9C08E5F}"/>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
        <p:nvSpPr>
          <p:cNvPr id="4" name="TextBox 3">
            <a:extLst>
              <a:ext uri="{FF2B5EF4-FFF2-40B4-BE49-F238E27FC236}">
                <a16:creationId xmlns:a16="http://schemas.microsoft.com/office/drawing/2014/main" id="{AE0568F9-05A0-2298-F377-D64969FCB539}"/>
              </a:ext>
            </a:extLst>
          </p:cNvPr>
          <p:cNvSpPr txBox="1"/>
          <p:nvPr/>
        </p:nvSpPr>
        <p:spPr>
          <a:xfrm>
            <a:off x="397328" y="48509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1951427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100" dirty="0"/>
              <a:t>What is an IUL policy?</a:t>
            </a:r>
          </a:p>
        </p:txBody>
      </p:sp>
      <p:sp>
        <p:nvSpPr>
          <p:cNvPr id="7" name="Content Placeholder 6"/>
          <p:cNvSpPr>
            <a:spLocks noGrp="1"/>
          </p:cNvSpPr>
          <p:nvPr>
            <p:ph idx="1"/>
          </p:nvPr>
        </p:nvSpPr>
        <p:spPr/>
        <p:txBody>
          <a:bodyPr/>
          <a:lstStyle/>
          <a:p>
            <a:r>
              <a:rPr lang="en-US" sz="2400" dirty="0"/>
              <a:t>A life insurance policy that works just like a traditional UL with one exception: </a:t>
            </a:r>
          </a:p>
          <a:p>
            <a:pPr marL="0" indent="0" algn="ctr">
              <a:buNone/>
            </a:pPr>
            <a:br>
              <a:rPr lang="en-US" sz="2400" dirty="0">
                <a:solidFill>
                  <a:srgbClr val="0072C6"/>
                </a:solidFill>
              </a:rPr>
            </a:br>
            <a:r>
              <a:rPr lang="en-US" sz="2400" dirty="0">
                <a:solidFill>
                  <a:srgbClr val="0072C6"/>
                </a:solidFill>
              </a:rPr>
              <a:t>          </a:t>
            </a:r>
            <a:r>
              <a:rPr lang="en-US" dirty="0">
                <a:solidFill>
                  <a:srgbClr val="0072C6"/>
                </a:solidFill>
              </a:rPr>
              <a:t>The interest rate credited is based</a:t>
            </a:r>
            <a:br>
              <a:rPr lang="en-US" dirty="0">
                <a:solidFill>
                  <a:srgbClr val="0072C6"/>
                </a:solidFill>
              </a:rPr>
            </a:br>
            <a:r>
              <a:rPr lang="en-US" dirty="0">
                <a:solidFill>
                  <a:srgbClr val="0072C6"/>
                </a:solidFill>
              </a:rPr>
              <a:t>         on the performance of a market index</a:t>
            </a:r>
            <a:endParaRPr lang="en-US" sz="2400" dirty="0">
              <a:solidFill>
                <a:srgbClr val="0072C6"/>
              </a:solidFill>
            </a:endParaRPr>
          </a:p>
        </p:txBody>
      </p:sp>
      <p:grpSp>
        <p:nvGrpSpPr>
          <p:cNvPr id="11" name="Group 10"/>
          <p:cNvGrpSpPr/>
          <p:nvPr/>
        </p:nvGrpSpPr>
        <p:grpSpPr>
          <a:xfrm>
            <a:off x="1371600" y="2141707"/>
            <a:ext cx="1023257" cy="860086"/>
            <a:chOff x="1088570" y="2425925"/>
            <a:chExt cx="1023257" cy="860086"/>
          </a:xfrm>
        </p:grpSpPr>
        <p:pic>
          <p:nvPicPr>
            <p:cNvPr id="2050" name="Picture 2" descr="C:\Users\req84820\Desktop\LifeProtectionIUL\Presentations\GettyImages-476962717.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6019" t="875" r="27741" b="82830"/>
            <a:stretch/>
          </p:blipFill>
          <p:spPr bwMode="auto">
            <a:xfrm>
              <a:off x="1088570" y="2565285"/>
              <a:ext cx="1023257" cy="720725"/>
            </a:xfrm>
            <a:prstGeom prst="rect">
              <a:avLst/>
            </a:prstGeom>
            <a:gradFill>
              <a:gsLst>
                <a:gs pos="38000">
                  <a:srgbClr val="C7E1F8">
                    <a:alpha val="75000"/>
                  </a:srgbClr>
                </a:gs>
                <a:gs pos="0">
                  <a:srgbClr val="E0F4F4"/>
                </a:gs>
                <a:gs pos="100000">
                  <a:schemeClr val="accent1">
                    <a:tint val="50000"/>
                    <a:shade val="100000"/>
                    <a:satMod val="350000"/>
                    <a:alpha val="0"/>
                  </a:schemeClr>
                </a:gs>
              </a:gsLst>
              <a:lin ang="0" scaled="1"/>
            </a:gradFill>
          </p:spPr>
        </p:pic>
        <p:sp>
          <p:nvSpPr>
            <p:cNvPr id="10" name="Rectangle 9"/>
            <p:cNvSpPr/>
            <p:nvPr/>
          </p:nvSpPr>
          <p:spPr>
            <a:xfrm>
              <a:off x="1219199" y="2425925"/>
              <a:ext cx="805542" cy="860086"/>
            </a:xfrm>
            <a:prstGeom prst="rect">
              <a:avLst/>
            </a:prstGeom>
            <a:solidFill>
              <a:schemeClr val="bg1">
                <a:alpha val="74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TextBox 1">
            <a:extLst>
              <a:ext uri="{FF2B5EF4-FFF2-40B4-BE49-F238E27FC236}">
                <a16:creationId xmlns:a16="http://schemas.microsoft.com/office/drawing/2014/main" id="{00FA70B8-F10F-C956-248B-C42EFE1A4A10}"/>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122090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100" dirty="0"/>
              <a:t>What does an IUL policy do?</a:t>
            </a:r>
          </a:p>
        </p:txBody>
      </p:sp>
      <p:sp>
        <p:nvSpPr>
          <p:cNvPr id="7" name="Content Placeholder 6"/>
          <p:cNvSpPr>
            <a:spLocks noGrp="1"/>
          </p:cNvSpPr>
          <p:nvPr>
            <p:ph idx="1"/>
          </p:nvPr>
        </p:nvSpPr>
        <p:spPr/>
        <p:txBody>
          <a:bodyPr/>
          <a:lstStyle/>
          <a:p>
            <a:r>
              <a:rPr lang="en-US" sz="2400" dirty="0"/>
              <a:t>Provides life insurance protection</a:t>
            </a:r>
          </a:p>
          <a:p>
            <a:r>
              <a:rPr lang="en-US" sz="2400" dirty="0"/>
              <a:t>Builds an accumulation value</a:t>
            </a:r>
          </a:p>
          <a:p>
            <a:endParaRPr lang="en-US" sz="2400" dirty="0"/>
          </a:p>
          <a:p>
            <a:r>
              <a:rPr lang="en-US" sz="2400" dirty="0"/>
              <a:t>Two general types of IUL policies</a:t>
            </a:r>
          </a:p>
          <a:p>
            <a:pPr lvl="1"/>
            <a:r>
              <a:rPr lang="en-US" sz="2000" dirty="0"/>
              <a:t>Accumulation-focused (Income Advantage IUL)</a:t>
            </a:r>
          </a:p>
          <a:p>
            <a:pPr lvl="1"/>
            <a:r>
              <a:rPr lang="en-US" sz="2000" dirty="0"/>
              <a:t>Protection-focused (Life Protection Advantage IUL)</a:t>
            </a:r>
          </a:p>
          <a:p>
            <a:r>
              <a:rPr lang="en-US" sz="2400" dirty="0"/>
              <a:t>Can be a combination of the two</a:t>
            </a:r>
          </a:p>
        </p:txBody>
      </p:sp>
      <p:sp>
        <p:nvSpPr>
          <p:cNvPr id="2" name="TextBox 1">
            <a:extLst>
              <a:ext uri="{FF2B5EF4-FFF2-40B4-BE49-F238E27FC236}">
                <a16:creationId xmlns:a16="http://schemas.microsoft.com/office/drawing/2014/main" id="{ADD2632F-BCDB-5DC1-DC07-15EA23BF4DDF}"/>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2589573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100" dirty="0"/>
              <a:t>How does an IUL policy work?</a:t>
            </a:r>
          </a:p>
        </p:txBody>
      </p:sp>
      <p:sp>
        <p:nvSpPr>
          <p:cNvPr id="7" name="Content Placeholder 6"/>
          <p:cNvSpPr>
            <a:spLocks noGrp="1"/>
          </p:cNvSpPr>
          <p:nvPr>
            <p:ph idx="1"/>
          </p:nvPr>
        </p:nvSpPr>
        <p:spPr>
          <a:xfrm>
            <a:off x="357188" y="965200"/>
            <a:ext cx="7872412" cy="3581400"/>
          </a:xfrm>
        </p:spPr>
        <p:txBody>
          <a:bodyPr/>
          <a:lstStyle/>
          <a:p>
            <a:r>
              <a:rPr lang="en-US" sz="2400" dirty="0"/>
              <a:t>Client Pays a Premium</a:t>
            </a:r>
          </a:p>
          <a:p>
            <a:pPr lvl="1"/>
            <a:r>
              <a:rPr lang="en-US" sz="1600" dirty="0"/>
              <a:t>Part goes to paying for the life insurance protection</a:t>
            </a:r>
          </a:p>
          <a:p>
            <a:pPr lvl="1"/>
            <a:r>
              <a:rPr lang="en-US" sz="1600" dirty="0"/>
              <a:t>Part goes towards building an accumulation value</a:t>
            </a:r>
          </a:p>
          <a:p>
            <a:r>
              <a:rPr lang="en-US" sz="2400" dirty="0"/>
              <a:t>Accumulation Value Earns Interest</a:t>
            </a:r>
          </a:p>
          <a:p>
            <a:pPr lvl="1"/>
            <a:r>
              <a:rPr lang="en-US" sz="1600" dirty="0">
                <a:solidFill>
                  <a:srgbClr val="0072C6"/>
                </a:solidFill>
              </a:rPr>
              <a:t>Fixed: </a:t>
            </a:r>
            <a:r>
              <a:rPr lang="en-US" sz="1600" dirty="0"/>
              <a:t>Currently declared rate</a:t>
            </a:r>
          </a:p>
          <a:p>
            <a:pPr lvl="1"/>
            <a:r>
              <a:rPr lang="en-US" sz="1600" dirty="0">
                <a:solidFill>
                  <a:srgbClr val="0072C6"/>
                </a:solidFill>
              </a:rPr>
              <a:t>Indexed: </a:t>
            </a:r>
            <a:r>
              <a:rPr lang="en-US" sz="1600" dirty="0"/>
              <a:t>Based on the performance of a chosen index</a:t>
            </a:r>
          </a:p>
          <a:p>
            <a:r>
              <a:rPr lang="en-US" sz="2400" dirty="0"/>
              <a:t>Cash Value Accumulates</a:t>
            </a:r>
          </a:p>
          <a:p>
            <a:pPr marL="747713" lvl="1" indent="-290513"/>
            <a:r>
              <a:rPr lang="en-US" sz="1600" dirty="0"/>
              <a:t>This is the amount the client can access via loans and withdrawals, as defined in the contract</a:t>
            </a:r>
          </a:p>
        </p:txBody>
      </p:sp>
      <p:sp>
        <p:nvSpPr>
          <p:cNvPr id="2" name="TextBox 1">
            <a:extLst>
              <a:ext uri="{FF2B5EF4-FFF2-40B4-BE49-F238E27FC236}">
                <a16:creationId xmlns:a16="http://schemas.microsoft.com/office/drawing/2014/main" id="{6117BF1C-B98B-3D48-F456-0435EA70CCE8}"/>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3428557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How is the policy’s growth typically used?</a:t>
            </a:r>
          </a:p>
        </p:txBody>
      </p:sp>
      <p:sp>
        <p:nvSpPr>
          <p:cNvPr id="2" name="Content Placeholder 1"/>
          <p:cNvSpPr>
            <a:spLocks noGrp="1"/>
          </p:cNvSpPr>
          <p:nvPr>
            <p:ph idx="1"/>
          </p:nvPr>
        </p:nvSpPr>
        <p:spPr/>
        <p:txBody>
          <a:bodyPr/>
          <a:lstStyle/>
          <a:p>
            <a:r>
              <a:rPr lang="en-US" sz="2400" dirty="0"/>
              <a:t>Protection-focused policy</a:t>
            </a:r>
          </a:p>
          <a:p>
            <a:pPr lvl="1"/>
            <a:r>
              <a:rPr lang="en-US" sz="2000" dirty="0"/>
              <a:t>To keep the death benefit protection ‘in force’</a:t>
            </a:r>
          </a:p>
          <a:p>
            <a:r>
              <a:rPr lang="en-US" sz="2400" dirty="0"/>
              <a:t>Accumulation-focused policy</a:t>
            </a:r>
          </a:p>
          <a:p>
            <a:pPr lvl="1"/>
            <a:r>
              <a:rPr lang="en-US" sz="2000" dirty="0"/>
              <a:t>To keep the death benefit protection ‘in force’ </a:t>
            </a:r>
            <a:r>
              <a:rPr lang="en-US" sz="2000" b="1" dirty="0">
                <a:solidFill>
                  <a:srgbClr val="0072C6"/>
                </a:solidFill>
              </a:rPr>
              <a:t>AND </a:t>
            </a:r>
          </a:p>
          <a:p>
            <a:pPr lvl="1"/>
            <a:r>
              <a:rPr lang="en-US" sz="2000" dirty="0"/>
              <a:t>Provide a cash value which can be accessed for things like:</a:t>
            </a:r>
          </a:p>
          <a:p>
            <a:pPr lvl="2"/>
            <a:r>
              <a:rPr lang="en-US" sz="2000" dirty="0"/>
              <a:t>College funding</a:t>
            </a:r>
          </a:p>
          <a:p>
            <a:pPr lvl="2"/>
            <a:r>
              <a:rPr lang="en-US" sz="2000" dirty="0"/>
              <a:t>Retirement expenses</a:t>
            </a:r>
          </a:p>
          <a:p>
            <a:pPr lvl="2"/>
            <a:r>
              <a:rPr lang="en-US" sz="2000" dirty="0"/>
              <a:t>Any reason the client chooses</a:t>
            </a:r>
          </a:p>
        </p:txBody>
      </p:sp>
      <p:sp>
        <p:nvSpPr>
          <p:cNvPr id="4" name="TextBox 3">
            <a:extLst>
              <a:ext uri="{FF2B5EF4-FFF2-40B4-BE49-F238E27FC236}">
                <a16:creationId xmlns:a16="http://schemas.microsoft.com/office/drawing/2014/main" id="{2D61640C-B307-C4D5-8CE4-09C4CCACBDEF}"/>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4249928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100" dirty="0"/>
              <a:t>Potential tax-advantages</a:t>
            </a:r>
          </a:p>
        </p:txBody>
      </p:sp>
      <p:sp>
        <p:nvSpPr>
          <p:cNvPr id="7" name="Content Placeholder 6"/>
          <p:cNvSpPr>
            <a:spLocks noGrp="1"/>
          </p:cNvSpPr>
          <p:nvPr>
            <p:ph idx="1"/>
          </p:nvPr>
        </p:nvSpPr>
        <p:spPr/>
        <p:txBody>
          <a:bodyPr/>
          <a:lstStyle/>
          <a:p>
            <a:r>
              <a:rPr lang="en-US" sz="2400" dirty="0"/>
              <a:t>Death benefit is received income-tax free</a:t>
            </a:r>
            <a:r>
              <a:rPr lang="en-US" sz="2400" baseline="30000" dirty="0"/>
              <a:t>1</a:t>
            </a:r>
          </a:p>
          <a:p>
            <a:r>
              <a:rPr lang="en-US" sz="2400" dirty="0"/>
              <a:t>Cash value accumulates tax-deferred</a:t>
            </a:r>
          </a:p>
          <a:p>
            <a:r>
              <a:rPr lang="en-US" sz="2400" dirty="0"/>
              <a:t>Distributions are taken income-tax free</a:t>
            </a:r>
            <a:r>
              <a:rPr lang="en-US" sz="2400" baseline="30000" dirty="0"/>
              <a:t>2</a:t>
            </a:r>
            <a:endParaRPr lang="en-US" sz="2400" dirty="0"/>
          </a:p>
        </p:txBody>
      </p:sp>
      <p:sp>
        <p:nvSpPr>
          <p:cNvPr id="2" name="TextBox 1"/>
          <p:cNvSpPr txBox="1"/>
          <p:nvPr/>
        </p:nvSpPr>
        <p:spPr>
          <a:xfrm>
            <a:off x="114300" y="3587919"/>
            <a:ext cx="8915400" cy="507831"/>
          </a:xfrm>
          <a:prstGeom prst="rect">
            <a:avLst/>
          </a:prstGeom>
          <a:noFill/>
        </p:spPr>
        <p:txBody>
          <a:bodyPr wrap="square" rtlCol="0">
            <a:spAutoFit/>
          </a:bodyPr>
          <a:lstStyle/>
          <a:p>
            <a:pPr marL="117475" indent="-117475"/>
            <a:r>
              <a:rPr lang="en-US" sz="900" dirty="0">
                <a:solidFill>
                  <a:schemeClr val="bg1">
                    <a:lumMod val="50000"/>
                  </a:schemeClr>
                </a:solidFill>
                <a:latin typeface="+mj-lt"/>
              </a:rPr>
              <a:t>1 	Death benefit proceeds from a life insurance policy are generally not included in the gross income of the taxpayer/beneficiary (Internal Revenue Code Section 101(a)(1)). There are certain exceptions to this general rule including policies that were transferred for valuable consideration (IRC §101(a)(2)). This information should not be construed as tax or legal advice. Consult with your tax or legal professional for details and guidelines specific to your situation.</a:t>
            </a:r>
          </a:p>
        </p:txBody>
      </p:sp>
      <p:sp>
        <p:nvSpPr>
          <p:cNvPr id="5" name="TextBox 4"/>
          <p:cNvSpPr txBox="1"/>
          <p:nvPr/>
        </p:nvSpPr>
        <p:spPr>
          <a:xfrm>
            <a:off x="114300" y="4121319"/>
            <a:ext cx="8915400" cy="507831"/>
          </a:xfrm>
          <a:prstGeom prst="rect">
            <a:avLst/>
          </a:prstGeom>
          <a:noFill/>
        </p:spPr>
        <p:txBody>
          <a:bodyPr wrap="square" rtlCol="0">
            <a:spAutoFit/>
          </a:bodyPr>
          <a:lstStyle/>
          <a:p>
            <a:pPr marL="117475" indent="-117475"/>
            <a:r>
              <a:rPr lang="en-US" sz="900" dirty="0">
                <a:solidFill>
                  <a:schemeClr val="bg1">
                    <a:lumMod val="50000"/>
                  </a:schemeClr>
                </a:solidFill>
                <a:latin typeface="+mj-lt"/>
              </a:rPr>
              <a:t>2 	For federal income tax purposes, tax-free income assumes (1) withdrawals do not exceed tax basis (generally, premiums paid less prior withdrawals); and (2) the policy does not become a modified endowment contract. See IRC §72, 7702(f)(7)(B), 7702A. Any policy withdrawals, loans and loan interest will reduce policy values and may reduce benefits.</a:t>
            </a:r>
          </a:p>
        </p:txBody>
      </p:sp>
      <p:sp>
        <p:nvSpPr>
          <p:cNvPr id="4" name="TextBox 3">
            <a:extLst>
              <a:ext uri="{FF2B5EF4-FFF2-40B4-BE49-F238E27FC236}">
                <a16:creationId xmlns:a16="http://schemas.microsoft.com/office/drawing/2014/main" id="{3CDA2E3C-2FCC-DEDB-8CA0-183F6ED5B4A2}"/>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346781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2"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req84820\Desktop\LifeProtectionIUL\Presentations\GettyImages-511876604.jpg">
            <a:extLst>
              <a:ext uri="{FF2B5EF4-FFF2-40B4-BE49-F238E27FC236}">
                <a16:creationId xmlns:a16="http://schemas.microsoft.com/office/drawing/2014/main" id="{6AC8E6E4-5817-4E5A-9669-2392BB625845}"/>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l="23739" t="36739" r="40519" b="16389"/>
          <a:stretch/>
        </p:blipFill>
        <p:spPr bwMode="auto">
          <a:xfrm>
            <a:off x="76200" y="514351"/>
            <a:ext cx="4648200" cy="3657599"/>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p:txBody>
          <a:bodyPr/>
          <a:lstStyle/>
          <a:p>
            <a:pPr marL="0" indent="0">
              <a:buNone/>
            </a:pPr>
            <a:r>
              <a:rPr lang="en-US" sz="2800" dirty="0">
                <a:solidFill>
                  <a:schemeClr val="tx1"/>
                </a:solidFill>
              </a:rPr>
              <a:t>Understanding Indexed Interest Crediting</a:t>
            </a:r>
          </a:p>
        </p:txBody>
      </p:sp>
      <p:sp>
        <p:nvSpPr>
          <p:cNvPr id="3" name="TextBox 2">
            <a:extLst>
              <a:ext uri="{FF2B5EF4-FFF2-40B4-BE49-F238E27FC236}">
                <a16:creationId xmlns:a16="http://schemas.microsoft.com/office/drawing/2014/main" id="{15DC6DA6-A442-52E7-947A-D5EE9DA02893}"/>
              </a:ext>
            </a:extLst>
          </p:cNvPr>
          <p:cNvSpPr txBox="1"/>
          <p:nvPr/>
        </p:nvSpPr>
        <p:spPr>
          <a:xfrm>
            <a:off x="244928" y="4698505"/>
            <a:ext cx="3276600" cy="400110"/>
          </a:xfrm>
          <a:prstGeom prst="rect">
            <a:avLst/>
          </a:prstGeom>
          <a:noFill/>
        </p:spPr>
        <p:txBody>
          <a:bodyPr wrap="square" rtlCol="0">
            <a:spAutoFit/>
          </a:bodyPr>
          <a:lstStyle/>
          <a:p>
            <a:r>
              <a:rPr lang="en-US" sz="1000" dirty="0"/>
              <a:t>For producer use only.</a:t>
            </a:r>
            <a:br>
              <a:rPr lang="en-US" sz="1000" dirty="0"/>
            </a:br>
            <a:r>
              <a:rPr lang="en-US" sz="1000" dirty="0"/>
              <a:t>Not for use with the general public.</a:t>
            </a:r>
          </a:p>
        </p:txBody>
      </p:sp>
    </p:spTree>
    <p:extLst>
      <p:ext uri="{BB962C8B-B14F-4D97-AF65-F5344CB8AC3E}">
        <p14:creationId xmlns:p14="http://schemas.microsoft.com/office/powerpoint/2010/main" val="1855965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IUL terminology</a:t>
            </a:r>
          </a:p>
        </p:txBody>
      </p:sp>
      <p:sp>
        <p:nvSpPr>
          <p:cNvPr id="2" name="Content Placeholder 1"/>
          <p:cNvSpPr>
            <a:spLocks noGrp="1"/>
          </p:cNvSpPr>
          <p:nvPr>
            <p:ph idx="1"/>
          </p:nvPr>
        </p:nvSpPr>
        <p:spPr/>
        <p:txBody>
          <a:bodyPr/>
          <a:lstStyle/>
          <a:p>
            <a:r>
              <a:rPr lang="en-US" sz="2400" b="1" dirty="0">
                <a:solidFill>
                  <a:srgbClr val="0072C6"/>
                </a:solidFill>
              </a:rPr>
              <a:t>Segment</a:t>
            </a:r>
          </a:p>
          <a:p>
            <a:pPr lvl="1"/>
            <a:r>
              <a:rPr lang="en-US" sz="2000" dirty="0"/>
              <a:t>Portion of an indexed account that may be credited index interest</a:t>
            </a:r>
          </a:p>
          <a:p>
            <a:pPr lvl="1"/>
            <a:r>
              <a:rPr lang="en-US" sz="2000" dirty="0"/>
              <a:t>Up to 12 segments can exist at any time for each crediting strategy</a:t>
            </a:r>
          </a:p>
          <a:p>
            <a:pPr lvl="1"/>
            <a:r>
              <a:rPr lang="en-US" sz="2000" dirty="0"/>
              <a:t>Created on the 10</a:t>
            </a:r>
            <a:r>
              <a:rPr lang="en-US" sz="2000" baseline="30000" dirty="0"/>
              <a:t>th</a:t>
            </a:r>
            <a:r>
              <a:rPr lang="en-US" sz="2000" dirty="0"/>
              <a:t> of the month </a:t>
            </a:r>
          </a:p>
          <a:p>
            <a:r>
              <a:rPr lang="en-US" sz="2400" b="1" dirty="0">
                <a:solidFill>
                  <a:srgbClr val="0072C6"/>
                </a:solidFill>
              </a:rPr>
              <a:t>Short-Term Holding Account</a:t>
            </a:r>
          </a:p>
          <a:p>
            <a:pPr lvl="1"/>
            <a:r>
              <a:rPr lang="en-US" sz="2000" dirty="0"/>
              <a:t>Holds money received prior to the 10</a:t>
            </a:r>
            <a:r>
              <a:rPr lang="en-US" sz="2000" baseline="30000" dirty="0"/>
              <a:t>th</a:t>
            </a:r>
            <a:r>
              <a:rPr lang="en-US" sz="2000" dirty="0"/>
              <a:t> of the month</a:t>
            </a:r>
          </a:p>
          <a:p>
            <a:pPr lvl="1"/>
            <a:r>
              <a:rPr lang="en-US" sz="2000" dirty="0"/>
              <a:t>Earns fixed interest until it is moved into the index account</a:t>
            </a:r>
          </a:p>
        </p:txBody>
      </p:sp>
      <p:sp>
        <p:nvSpPr>
          <p:cNvPr id="4" name="TextBox 3">
            <a:extLst>
              <a:ext uri="{FF2B5EF4-FFF2-40B4-BE49-F238E27FC236}">
                <a16:creationId xmlns:a16="http://schemas.microsoft.com/office/drawing/2014/main" id="{FAD9E4A2-71A7-B8DB-1725-05848DD07BD4}"/>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3736780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IUL terminology</a:t>
            </a:r>
          </a:p>
        </p:txBody>
      </p:sp>
      <p:sp>
        <p:nvSpPr>
          <p:cNvPr id="4" name="Content Placeholder 3">
            <a:extLst>
              <a:ext uri="{FF2B5EF4-FFF2-40B4-BE49-F238E27FC236}">
                <a16:creationId xmlns:a16="http://schemas.microsoft.com/office/drawing/2014/main" id="{D9F98259-5B6D-4025-8B19-C772D579CB0B}"/>
              </a:ext>
            </a:extLst>
          </p:cNvPr>
          <p:cNvSpPr>
            <a:spLocks noGrp="1"/>
          </p:cNvSpPr>
          <p:nvPr>
            <p:ph idx="1"/>
          </p:nvPr>
        </p:nvSpPr>
        <p:spPr>
          <a:xfrm>
            <a:off x="357188" y="965200"/>
            <a:ext cx="8229600" cy="3581400"/>
          </a:xfrm>
        </p:spPr>
        <p:txBody>
          <a:bodyPr/>
          <a:lstStyle/>
          <a:p>
            <a:r>
              <a:rPr lang="en-US" sz="2400" b="1" dirty="0">
                <a:solidFill>
                  <a:srgbClr val="0072C6"/>
                </a:solidFill>
              </a:rPr>
              <a:t>Participation Rate: </a:t>
            </a:r>
            <a:r>
              <a:rPr lang="en-US" sz="2400" dirty="0"/>
              <a:t>The percentage of the overall index return that will be used in the calculation of the index interest credit</a:t>
            </a:r>
          </a:p>
          <a:p>
            <a:r>
              <a:rPr lang="en-US" sz="2400" b="1" dirty="0">
                <a:solidFill>
                  <a:srgbClr val="0072C6"/>
                </a:solidFill>
              </a:rPr>
              <a:t>Cap Rate: </a:t>
            </a:r>
            <a:r>
              <a:rPr lang="en-US" sz="2400" dirty="0"/>
              <a:t>The maximum interest rate used in the calculation of the index interest credit </a:t>
            </a:r>
          </a:p>
          <a:p>
            <a:r>
              <a:rPr lang="en-US" sz="2400" b="1" dirty="0">
                <a:solidFill>
                  <a:srgbClr val="0072C6"/>
                </a:solidFill>
              </a:rPr>
              <a:t>Floor: </a:t>
            </a:r>
            <a:r>
              <a:rPr lang="en-US" sz="2400" dirty="0"/>
              <a:t>The minimum index interest rate that can be credited (0 percent)</a:t>
            </a:r>
          </a:p>
          <a:p>
            <a:endParaRPr lang="en-US" dirty="0"/>
          </a:p>
        </p:txBody>
      </p:sp>
      <p:sp>
        <p:nvSpPr>
          <p:cNvPr id="2" name="TextBox 1">
            <a:extLst>
              <a:ext uri="{FF2B5EF4-FFF2-40B4-BE49-F238E27FC236}">
                <a16:creationId xmlns:a16="http://schemas.microsoft.com/office/drawing/2014/main" id="{1B121E76-B6B5-3D5A-C58A-24D99FA2AADB}"/>
              </a:ext>
            </a:extLst>
          </p:cNvPr>
          <p:cNvSpPr txBox="1"/>
          <p:nvPr/>
        </p:nvSpPr>
        <p:spPr>
          <a:xfrm>
            <a:off x="244928" y="4698505"/>
            <a:ext cx="3276600" cy="400110"/>
          </a:xfrm>
          <a:prstGeom prst="rect">
            <a:avLst/>
          </a:prstGeom>
          <a:noFill/>
        </p:spPr>
        <p:txBody>
          <a:bodyPr wrap="square" rtlCol="0">
            <a:spAutoFit/>
          </a:bodyPr>
          <a:lstStyle/>
          <a:p>
            <a:r>
              <a:rPr lang="en-US" sz="1000" dirty="0">
                <a:solidFill>
                  <a:schemeClr val="bg1"/>
                </a:solidFill>
              </a:rPr>
              <a:t>For producer use only.</a:t>
            </a:r>
            <a:br>
              <a:rPr lang="en-US" sz="1000" dirty="0">
                <a:solidFill>
                  <a:schemeClr val="bg1"/>
                </a:solidFill>
              </a:rPr>
            </a:br>
            <a:r>
              <a:rPr lang="en-US" sz="1000" dirty="0">
                <a:solidFill>
                  <a:schemeClr val="bg1"/>
                </a:solidFill>
              </a:rPr>
              <a:t>Not for use with the general public.</a:t>
            </a:r>
          </a:p>
        </p:txBody>
      </p:sp>
    </p:spTree>
    <p:extLst>
      <p:ext uri="{BB962C8B-B14F-4D97-AF65-F5344CB8AC3E}">
        <p14:creationId xmlns:p14="http://schemas.microsoft.com/office/powerpoint/2010/main" val="1760483811"/>
      </p:ext>
    </p:extLst>
  </p:cSld>
  <p:clrMapOvr>
    <a:masterClrMapping/>
  </p:clrMapOvr>
</p:sld>
</file>

<file path=ppt/theme/theme1.xml><?xml version="1.0" encoding="utf-8"?>
<a:theme xmlns:a="http://schemas.openxmlformats.org/drawingml/2006/main" name="1_Mutual of Omaha Corporate Template">
  <a:themeElements>
    <a:clrScheme name="Mutual of Omaha">
      <a:dk1>
        <a:srgbClr val="195992"/>
      </a:dk1>
      <a:lt1>
        <a:srgbClr val="FFFFFF"/>
      </a:lt1>
      <a:dk2>
        <a:srgbClr val="253661"/>
      </a:dk2>
      <a:lt2>
        <a:srgbClr val="E7E6E6"/>
      </a:lt2>
      <a:accent1>
        <a:srgbClr val="0063A6"/>
      </a:accent1>
      <a:accent2>
        <a:srgbClr val="248DC1"/>
      </a:accent2>
      <a:accent3>
        <a:srgbClr val="6FC5E7"/>
      </a:accent3>
      <a:accent4>
        <a:srgbClr val="7CB541"/>
      </a:accent4>
      <a:accent5>
        <a:srgbClr val="EAAC34"/>
      </a:accent5>
      <a:accent6>
        <a:srgbClr val="D96D2D"/>
      </a:accent6>
      <a:hlink>
        <a:srgbClr val="1199D6"/>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8100">
          <a:solidFill>
            <a:schemeClr val="accent1"/>
          </a:solidFill>
        </a:ln>
      </a:spPr>
      <a:bodyPr rtlCol="0" anchor="ct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4" id="{E92F1031-88E1-6240-98E0-3B62118DEDDA}" vid="{B4A56407-58C1-2E4C-A49D-56676A6CB295}"/>
    </a:ext>
  </a:extLst>
</a:theme>
</file>

<file path=ppt/theme/theme2.xml><?xml version="1.0" encoding="utf-8"?>
<a:theme xmlns:a="http://schemas.openxmlformats.org/drawingml/2006/main" name="Mutual of Omaha Corporate Template">
  <a:themeElements>
    <a:clrScheme name="Mutual of Omaha">
      <a:dk1>
        <a:srgbClr val="195992"/>
      </a:dk1>
      <a:lt1>
        <a:srgbClr val="FFFFFF"/>
      </a:lt1>
      <a:dk2>
        <a:srgbClr val="253661"/>
      </a:dk2>
      <a:lt2>
        <a:srgbClr val="E7E6E6"/>
      </a:lt2>
      <a:accent1>
        <a:srgbClr val="0063A6"/>
      </a:accent1>
      <a:accent2>
        <a:srgbClr val="248DC1"/>
      </a:accent2>
      <a:accent3>
        <a:srgbClr val="6FC5E7"/>
      </a:accent3>
      <a:accent4>
        <a:srgbClr val="7CB541"/>
      </a:accent4>
      <a:accent5>
        <a:srgbClr val="EAAC34"/>
      </a:accent5>
      <a:accent6>
        <a:srgbClr val="D96D2D"/>
      </a:accent6>
      <a:hlink>
        <a:srgbClr val="1199D6"/>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8100">
          <a:solidFill>
            <a:schemeClr val="accent1"/>
          </a:solidFill>
        </a:ln>
      </a:spPr>
      <a:bodyPr rtlCol="0" anchor="ct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resentation14" id="{E92F1031-88E1-6240-98E0-3B62118DEDDA}" vid="{B4A56407-58C1-2E4C-A49D-56676A6CB29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D1E1F639D36514191E76E1AAE4F234D" ma:contentTypeVersion="12" ma:contentTypeDescription="Create a new document." ma:contentTypeScope="" ma:versionID="486f8020812c01bad0bca6b3ddc9465c">
  <xsd:schema xmlns:xsd="http://www.w3.org/2001/XMLSchema" xmlns:xs="http://www.w3.org/2001/XMLSchema" xmlns:p="http://schemas.microsoft.com/office/2006/metadata/properties" xmlns:ns3="6ab069e2-3d5f-4b73-800f-8385526052c9" xmlns:ns4="fab5473c-dd14-488e-a413-badcd78b7821" targetNamespace="http://schemas.microsoft.com/office/2006/metadata/properties" ma:root="true" ma:fieldsID="dc7ae5b0b38e22432ff96a65381bb1b4" ns3:_="" ns4:_="">
    <xsd:import namespace="6ab069e2-3d5f-4b73-800f-8385526052c9"/>
    <xsd:import namespace="fab5473c-dd14-488e-a413-badcd78b782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b069e2-3d5f-4b73-800f-8385526052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ab5473c-dd14-488e-a413-badcd78b782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7DDD11-788A-41D1-8470-1DC14390A327}">
  <ds:schemaRefs>
    <ds:schemaRef ds:uri="http://schemas.microsoft.com/sharepoint/v3/contenttype/forms"/>
  </ds:schemaRefs>
</ds:datastoreItem>
</file>

<file path=customXml/itemProps2.xml><?xml version="1.0" encoding="utf-8"?>
<ds:datastoreItem xmlns:ds="http://schemas.openxmlformats.org/officeDocument/2006/customXml" ds:itemID="{513E1B8A-5558-4CDB-BF8C-1782189D7C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b069e2-3d5f-4b73-800f-8385526052c9"/>
    <ds:schemaRef ds:uri="fab5473c-dd14-488e-a413-badcd78b78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F0E6910-650D-46BA-843F-E14C95A9D639}">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Template</Template>
  <TotalTime>4536</TotalTime>
  <Words>4571</Words>
  <Application>Microsoft Office PowerPoint</Application>
  <PresentationFormat>On-screen Show (16:9)</PresentationFormat>
  <Paragraphs>199</Paragraphs>
  <Slides>18</Slides>
  <Notes>18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18</vt:i4>
      </vt:variant>
    </vt:vector>
  </HeadingPairs>
  <TitlesOfParts>
    <vt:vector size="22" baseType="lpstr">
      <vt:lpstr>Arial</vt:lpstr>
      <vt:lpstr>Calibri</vt:lpstr>
      <vt:lpstr>1_Mutual of Omaha Corporate Template</vt:lpstr>
      <vt:lpstr>Mutual of Omaha Corporate Template</vt:lpstr>
      <vt:lpstr>PowerPoint Presentation</vt:lpstr>
      <vt:lpstr>What is an IUL policy?</vt:lpstr>
      <vt:lpstr>What does an IUL policy do?</vt:lpstr>
      <vt:lpstr>How does an IUL policy work?</vt:lpstr>
      <vt:lpstr>How is the policy’s growth typically used?</vt:lpstr>
      <vt:lpstr>Potential tax-advantages</vt:lpstr>
      <vt:lpstr>PowerPoint Presentation</vt:lpstr>
      <vt:lpstr>IUL terminology</vt:lpstr>
      <vt:lpstr>IUL terminology</vt:lpstr>
      <vt:lpstr>What crediting strategy options are available?</vt:lpstr>
      <vt:lpstr>How is the index interest calculated?</vt:lpstr>
      <vt:lpstr>Which strategy is right for your client?</vt:lpstr>
      <vt:lpstr>Look-back calculator</vt:lpstr>
      <vt:lpstr>Will the policy perform as illustrated?</vt:lpstr>
      <vt:lpstr>Set yourself up for success</vt:lpstr>
      <vt:lpstr>The next steps</vt:lpstr>
      <vt:lpstr>S&amp;P 500® Index Notice</vt:lpstr>
      <vt:lpstr>Bank of America Disclosure</vt:lpstr>
    </vt:vector>
  </TitlesOfParts>
  <Company>Mutual of Omaha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Mills</dc:creator>
  <cp:lastModifiedBy>Catlin, Christine</cp:lastModifiedBy>
  <cp:revision>142</cp:revision>
  <dcterms:created xsi:type="dcterms:W3CDTF">2016-03-11T13:59:29Z</dcterms:created>
  <dcterms:modified xsi:type="dcterms:W3CDTF">2023-06-29T03:54:47Z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0x0101001D1E1F639D36514191E76E1AAE4F234D</vt:lpwstr>
  </property>
</Properties>
</file>